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6" r:id="rId1"/>
  </p:sldMasterIdLst>
  <p:notesMasterIdLst>
    <p:notesMasterId r:id="rId48"/>
  </p:notesMasterIdLst>
  <p:sldIdLst>
    <p:sldId id="256" r:id="rId2"/>
    <p:sldId id="258" r:id="rId3"/>
    <p:sldId id="372" r:id="rId4"/>
    <p:sldId id="286" r:id="rId5"/>
    <p:sldId id="263" r:id="rId6"/>
    <p:sldId id="299" r:id="rId7"/>
    <p:sldId id="371" r:id="rId8"/>
    <p:sldId id="265" r:id="rId9"/>
    <p:sldId id="366" r:id="rId10"/>
    <p:sldId id="297" r:id="rId11"/>
    <p:sldId id="318" r:id="rId12"/>
    <p:sldId id="312" r:id="rId13"/>
    <p:sldId id="289" r:id="rId14"/>
    <p:sldId id="304" r:id="rId15"/>
    <p:sldId id="316" r:id="rId16"/>
    <p:sldId id="364" r:id="rId17"/>
    <p:sldId id="322" r:id="rId18"/>
    <p:sldId id="281" r:id="rId19"/>
    <p:sldId id="323" r:id="rId20"/>
    <p:sldId id="321" r:id="rId21"/>
    <p:sldId id="296" r:id="rId22"/>
    <p:sldId id="319" r:id="rId23"/>
    <p:sldId id="274" r:id="rId24"/>
    <p:sldId id="293" r:id="rId25"/>
    <p:sldId id="324" r:id="rId26"/>
    <p:sldId id="313" r:id="rId27"/>
    <p:sldId id="290" r:id="rId28"/>
    <p:sldId id="275" r:id="rId29"/>
    <p:sldId id="276" r:id="rId30"/>
    <p:sldId id="277" r:id="rId31"/>
    <p:sldId id="325" r:id="rId32"/>
    <p:sldId id="317" r:id="rId33"/>
    <p:sldId id="305" r:id="rId34"/>
    <p:sldId id="300" r:id="rId35"/>
    <p:sldId id="273" r:id="rId36"/>
    <p:sldId id="348" r:id="rId37"/>
    <p:sldId id="365" r:id="rId38"/>
    <p:sldId id="336" r:id="rId39"/>
    <p:sldId id="349" r:id="rId40"/>
    <p:sldId id="264" r:id="rId41"/>
    <p:sldId id="306" r:id="rId42"/>
    <p:sldId id="308" r:id="rId43"/>
    <p:sldId id="302" r:id="rId44"/>
    <p:sldId id="301" r:id="rId45"/>
    <p:sldId id="291" r:id="rId46"/>
    <p:sldId id="311"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29"/>
    <p:restoredTop sz="59691" autoAdjust="0"/>
  </p:normalViewPr>
  <p:slideViewPr>
    <p:cSldViewPr snapToGrid="0" snapToObjects="1">
      <p:cViewPr varScale="1">
        <p:scale>
          <a:sx n="63" d="100"/>
          <a:sy n="63" d="100"/>
        </p:scale>
        <p:origin x="208" y="34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78" d="100"/>
          <a:sy n="78" d="100"/>
        </p:scale>
        <p:origin x="259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0B3BC0-8504-4E0D-8AD9-8AC045B7710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F34E714-C68E-4304-87BC-B424D209E9D6}">
      <dgm:prSet/>
      <dgm:spPr/>
      <dgm:t>
        <a:bodyPr/>
        <a:lstStyle/>
        <a:p>
          <a:r>
            <a:rPr lang="en-US">
              <a:latin typeface="KG Blank Space Solid" panose="02000000000000000000" pitchFamily="2" charset="77"/>
            </a:rPr>
            <a:t>Registration Table </a:t>
          </a:r>
        </a:p>
      </dgm:t>
    </dgm:pt>
    <dgm:pt modelId="{D609220E-BBF2-4B33-B7E6-1DC33D68CCF2}" type="parTrans" cxnId="{914E52C2-A5A2-4A87-8C19-18569C35C2A6}">
      <dgm:prSet/>
      <dgm:spPr/>
      <dgm:t>
        <a:bodyPr/>
        <a:lstStyle/>
        <a:p>
          <a:endParaRPr lang="en-US"/>
        </a:p>
      </dgm:t>
    </dgm:pt>
    <dgm:pt modelId="{5F2CFC3D-7D9E-472F-8021-9AA294BB128A}" type="sibTrans" cxnId="{914E52C2-A5A2-4A87-8C19-18569C35C2A6}">
      <dgm:prSet phldrT="1" phldr="0"/>
      <dgm:spPr/>
      <dgm:t>
        <a:bodyPr/>
        <a:lstStyle/>
        <a:p>
          <a:endParaRPr lang="en-US"/>
        </a:p>
      </dgm:t>
    </dgm:pt>
    <dgm:pt modelId="{0C98A5B7-3F45-4C26-A1C5-F16DE2EF900F}">
      <dgm:prSet/>
      <dgm:spPr/>
      <dgm:t>
        <a:bodyPr/>
        <a:lstStyle/>
        <a:p>
          <a:r>
            <a:rPr lang="en-US" dirty="0">
              <a:latin typeface="KG Blank Space Solid" panose="02000000000000000000" pitchFamily="2" charset="77"/>
            </a:rPr>
            <a:t>Block Facilitators</a:t>
          </a:r>
        </a:p>
      </dgm:t>
    </dgm:pt>
    <dgm:pt modelId="{C3F76DF9-047D-42CB-8105-3C8B0E39FF98}" type="parTrans" cxnId="{29CAADE2-D38A-40A3-9CB4-F58F5CDE6805}">
      <dgm:prSet/>
      <dgm:spPr/>
      <dgm:t>
        <a:bodyPr/>
        <a:lstStyle/>
        <a:p>
          <a:endParaRPr lang="en-US"/>
        </a:p>
      </dgm:t>
    </dgm:pt>
    <dgm:pt modelId="{2E610F67-ACF4-4EB5-BADC-DCE4C8BC6A5E}" type="sibTrans" cxnId="{29CAADE2-D38A-40A3-9CB4-F58F5CDE6805}">
      <dgm:prSet phldrT="2" phldr="0"/>
      <dgm:spPr/>
      <dgm:t>
        <a:bodyPr/>
        <a:lstStyle/>
        <a:p>
          <a:endParaRPr lang="en-US"/>
        </a:p>
      </dgm:t>
    </dgm:pt>
    <dgm:pt modelId="{0BF18BDD-960E-48F6-A614-BD53DEA2D8A7}">
      <dgm:prSet/>
      <dgm:spPr/>
      <dgm:t>
        <a:bodyPr/>
        <a:lstStyle/>
        <a:p>
          <a:r>
            <a:rPr lang="en-US">
              <a:latin typeface="KG Blank Space Solid" panose="02000000000000000000" pitchFamily="2" charset="77"/>
            </a:rPr>
            <a:t>Emcee</a:t>
          </a:r>
        </a:p>
      </dgm:t>
    </dgm:pt>
    <dgm:pt modelId="{5B197B1E-ABCF-434D-9E5D-F5C52AF91768}" type="parTrans" cxnId="{9F323151-774C-490E-BEAF-6E95D37A20FF}">
      <dgm:prSet/>
      <dgm:spPr/>
      <dgm:t>
        <a:bodyPr/>
        <a:lstStyle/>
        <a:p>
          <a:endParaRPr lang="en-US"/>
        </a:p>
      </dgm:t>
    </dgm:pt>
    <dgm:pt modelId="{B063D7A7-652E-4F40-A4FD-EA4E1D808C06}" type="sibTrans" cxnId="{9F323151-774C-490E-BEAF-6E95D37A20FF}">
      <dgm:prSet phldrT="4" phldr="0"/>
      <dgm:spPr/>
      <dgm:t>
        <a:bodyPr/>
        <a:lstStyle/>
        <a:p>
          <a:endParaRPr lang="en-US"/>
        </a:p>
      </dgm:t>
    </dgm:pt>
    <dgm:pt modelId="{BFE4B756-A9EF-264B-B1AA-0723F6263FAE}">
      <dgm:prSet/>
      <dgm:spPr/>
      <dgm:t>
        <a:bodyPr/>
        <a:lstStyle/>
        <a:p>
          <a:r>
            <a:rPr lang="en-US">
              <a:latin typeface="KG Blank Space Solid" panose="02000000000000000000" pitchFamily="2" charset="77"/>
            </a:rPr>
            <a:t>Floater</a:t>
          </a:r>
        </a:p>
      </dgm:t>
    </dgm:pt>
    <dgm:pt modelId="{00A26348-10C4-6346-971E-C7A2E78A8426}" type="parTrans" cxnId="{F00D9954-19BD-C24D-85EC-970053449078}">
      <dgm:prSet/>
      <dgm:spPr/>
      <dgm:t>
        <a:bodyPr/>
        <a:lstStyle/>
        <a:p>
          <a:endParaRPr lang="en-US"/>
        </a:p>
      </dgm:t>
    </dgm:pt>
    <dgm:pt modelId="{28422D76-1192-334B-BAA8-1C198C8E74DF}" type="sibTrans" cxnId="{F00D9954-19BD-C24D-85EC-970053449078}">
      <dgm:prSet phldrT="3" phldr="0"/>
      <dgm:spPr/>
      <dgm:t>
        <a:bodyPr/>
        <a:lstStyle/>
        <a:p>
          <a:endParaRPr lang="en-US"/>
        </a:p>
      </dgm:t>
    </dgm:pt>
    <dgm:pt modelId="{C7008B50-FFBF-E74C-B38A-E4CF440C8812}" type="pres">
      <dgm:prSet presAssocID="{160B3BC0-8504-4E0D-8AD9-8AC045B77106}" presName="linear" presStyleCnt="0">
        <dgm:presLayoutVars>
          <dgm:animLvl val="lvl"/>
          <dgm:resizeHandles val="exact"/>
        </dgm:presLayoutVars>
      </dgm:prSet>
      <dgm:spPr/>
    </dgm:pt>
    <dgm:pt modelId="{BF73DD7D-62FE-304D-8852-0ADFC013E38E}" type="pres">
      <dgm:prSet presAssocID="{9F34E714-C68E-4304-87BC-B424D209E9D6}" presName="parentText" presStyleLbl="node1" presStyleIdx="0" presStyleCnt="4">
        <dgm:presLayoutVars>
          <dgm:chMax val="0"/>
          <dgm:bulletEnabled val="1"/>
        </dgm:presLayoutVars>
      </dgm:prSet>
      <dgm:spPr/>
    </dgm:pt>
    <dgm:pt modelId="{74C414D5-773E-7F49-AFE1-3809E0D4BB84}" type="pres">
      <dgm:prSet presAssocID="{5F2CFC3D-7D9E-472F-8021-9AA294BB128A}" presName="spacer" presStyleCnt="0"/>
      <dgm:spPr/>
    </dgm:pt>
    <dgm:pt modelId="{F85A4AE3-1334-154E-AD09-EF3A2DB308B7}" type="pres">
      <dgm:prSet presAssocID="{0C98A5B7-3F45-4C26-A1C5-F16DE2EF900F}" presName="parentText" presStyleLbl="node1" presStyleIdx="1" presStyleCnt="4">
        <dgm:presLayoutVars>
          <dgm:chMax val="0"/>
          <dgm:bulletEnabled val="1"/>
        </dgm:presLayoutVars>
      </dgm:prSet>
      <dgm:spPr/>
    </dgm:pt>
    <dgm:pt modelId="{85399D39-68CA-534D-9AC1-463C50EFE0AF}" type="pres">
      <dgm:prSet presAssocID="{2E610F67-ACF4-4EB5-BADC-DCE4C8BC6A5E}" presName="spacer" presStyleCnt="0"/>
      <dgm:spPr/>
    </dgm:pt>
    <dgm:pt modelId="{C8C52A82-085E-CD46-84B1-97911615AD21}" type="pres">
      <dgm:prSet presAssocID="{BFE4B756-A9EF-264B-B1AA-0723F6263FAE}" presName="parentText" presStyleLbl="node1" presStyleIdx="2" presStyleCnt="4">
        <dgm:presLayoutVars>
          <dgm:chMax val="0"/>
          <dgm:bulletEnabled val="1"/>
        </dgm:presLayoutVars>
      </dgm:prSet>
      <dgm:spPr/>
    </dgm:pt>
    <dgm:pt modelId="{EA4282C5-5365-1B4A-A005-10731B028A82}" type="pres">
      <dgm:prSet presAssocID="{28422D76-1192-334B-BAA8-1C198C8E74DF}" presName="spacer" presStyleCnt="0"/>
      <dgm:spPr/>
    </dgm:pt>
    <dgm:pt modelId="{789EE39E-E435-D741-BBC1-0E770DCB39D4}" type="pres">
      <dgm:prSet presAssocID="{0BF18BDD-960E-48F6-A614-BD53DEA2D8A7}" presName="parentText" presStyleLbl="node1" presStyleIdx="3" presStyleCnt="4">
        <dgm:presLayoutVars>
          <dgm:chMax val="0"/>
          <dgm:bulletEnabled val="1"/>
        </dgm:presLayoutVars>
      </dgm:prSet>
      <dgm:spPr/>
    </dgm:pt>
  </dgm:ptLst>
  <dgm:cxnLst>
    <dgm:cxn modelId="{1BAEF94B-CA67-D54A-8CB5-C394A7C01A6F}" type="presOf" srcId="{9F34E714-C68E-4304-87BC-B424D209E9D6}" destId="{BF73DD7D-62FE-304D-8852-0ADFC013E38E}" srcOrd="0" destOrd="0" presId="urn:microsoft.com/office/officeart/2005/8/layout/vList2"/>
    <dgm:cxn modelId="{9F323151-774C-490E-BEAF-6E95D37A20FF}" srcId="{160B3BC0-8504-4E0D-8AD9-8AC045B77106}" destId="{0BF18BDD-960E-48F6-A614-BD53DEA2D8A7}" srcOrd="3" destOrd="0" parTransId="{5B197B1E-ABCF-434D-9E5D-F5C52AF91768}" sibTransId="{B063D7A7-652E-4F40-A4FD-EA4E1D808C06}"/>
    <dgm:cxn modelId="{F00D9954-19BD-C24D-85EC-970053449078}" srcId="{160B3BC0-8504-4E0D-8AD9-8AC045B77106}" destId="{BFE4B756-A9EF-264B-B1AA-0723F6263FAE}" srcOrd="2" destOrd="0" parTransId="{00A26348-10C4-6346-971E-C7A2E78A8426}" sibTransId="{28422D76-1192-334B-BAA8-1C198C8E74DF}"/>
    <dgm:cxn modelId="{2BFF2064-74F5-534C-BC25-915ABC9BEAA8}" type="presOf" srcId="{BFE4B756-A9EF-264B-B1AA-0723F6263FAE}" destId="{C8C52A82-085E-CD46-84B1-97911615AD21}" srcOrd="0" destOrd="0" presId="urn:microsoft.com/office/officeart/2005/8/layout/vList2"/>
    <dgm:cxn modelId="{D4934286-A590-E548-BF9E-C9954FA74B7F}" type="presOf" srcId="{0BF18BDD-960E-48F6-A614-BD53DEA2D8A7}" destId="{789EE39E-E435-D741-BBC1-0E770DCB39D4}" srcOrd="0" destOrd="0" presId="urn:microsoft.com/office/officeart/2005/8/layout/vList2"/>
    <dgm:cxn modelId="{DADD5090-1FDE-8440-A1D1-C072FC0AA787}" type="presOf" srcId="{160B3BC0-8504-4E0D-8AD9-8AC045B77106}" destId="{C7008B50-FFBF-E74C-B38A-E4CF440C8812}" srcOrd="0" destOrd="0" presId="urn:microsoft.com/office/officeart/2005/8/layout/vList2"/>
    <dgm:cxn modelId="{A9615C93-D6DC-B84E-BCED-893D7A20CEF7}" type="presOf" srcId="{0C98A5B7-3F45-4C26-A1C5-F16DE2EF900F}" destId="{F85A4AE3-1334-154E-AD09-EF3A2DB308B7}" srcOrd="0" destOrd="0" presId="urn:microsoft.com/office/officeart/2005/8/layout/vList2"/>
    <dgm:cxn modelId="{914E52C2-A5A2-4A87-8C19-18569C35C2A6}" srcId="{160B3BC0-8504-4E0D-8AD9-8AC045B77106}" destId="{9F34E714-C68E-4304-87BC-B424D209E9D6}" srcOrd="0" destOrd="0" parTransId="{D609220E-BBF2-4B33-B7E6-1DC33D68CCF2}" sibTransId="{5F2CFC3D-7D9E-472F-8021-9AA294BB128A}"/>
    <dgm:cxn modelId="{29CAADE2-D38A-40A3-9CB4-F58F5CDE6805}" srcId="{160B3BC0-8504-4E0D-8AD9-8AC045B77106}" destId="{0C98A5B7-3F45-4C26-A1C5-F16DE2EF900F}" srcOrd="1" destOrd="0" parTransId="{C3F76DF9-047D-42CB-8105-3C8B0E39FF98}" sibTransId="{2E610F67-ACF4-4EB5-BADC-DCE4C8BC6A5E}"/>
    <dgm:cxn modelId="{D360B9E3-C098-B44D-BDB4-42093B819523}" type="presParOf" srcId="{C7008B50-FFBF-E74C-B38A-E4CF440C8812}" destId="{BF73DD7D-62FE-304D-8852-0ADFC013E38E}" srcOrd="0" destOrd="0" presId="urn:microsoft.com/office/officeart/2005/8/layout/vList2"/>
    <dgm:cxn modelId="{3B1BC29F-42AE-5548-890A-D48D701B050E}" type="presParOf" srcId="{C7008B50-FFBF-E74C-B38A-E4CF440C8812}" destId="{74C414D5-773E-7F49-AFE1-3809E0D4BB84}" srcOrd="1" destOrd="0" presId="urn:microsoft.com/office/officeart/2005/8/layout/vList2"/>
    <dgm:cxn modelId="{D3139A13-3FA2-A641-876F-B82CFA85CF24}" type="presParOf" srcId="{C7008B50-FFBF-E74C-B38A-E4CF440C8812}" destId="{F85A4AE3-1334-154E-AD09-EF3A2DB308B7}" srcOrd="2" destOrd="0" presId="urn:microsoft.com/office/officeart/2005/8/layout/vList2"/>
    <dgm:cxn modelId="{5378BE0D-52B7-2A40-86EC-98135AA021D8}" type="presParOf" srcId="{C7008B50-FFBF-E74C-B38A-E4CF440C8812}" destId="{85399D39-68CA-534D-9AC1-463C50EFE0AF}" srcOrd="3" destOrd="0" presId="urn:microsoft.com/office/officeart/2005/8/layout/vList2"/>
    <dgm:cxn modelId="{80208B57-5D62-8D4A-B800-D2981D904485}" type="presParOf" srcId="{C7008B50-FFBF-E74C-B38A-E4CF440C8812}" destId="{C8C52A82-085E-CD46-84B1-97911615AD21}" srcOrd="4" destOrd="0" presId="urn:microsoft.com/office/officeart/2005/8/layout/vList2"/>
    <dgm:cxn modelId="{40451204-0396-8F45-8BA1-835999EFCDD3}" type="presParOf" srcId="{C7008B50-FFBF-E74C-B38A-E4CF440C8812}" destId="{EA4282C5-5365-1B4A-A005-10731B028A82}" srcOrd="5" destOrd="0" presId="urn:microsoft.com/office/officeart/2005/8/layout/vList2"/>
    <dgm:cxn modelId="{607D2016-0225-0A4F-B2A8-09660B013A70}" type="presParOf" srcId="{C7008B50-FFBF-E74C-B38A-E4CF440C8812}" destId="{789EE39E-E435-D741-BBC1-0E770DCB39D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0B3BC0-8504-4E0D-8AD9-8AC045B7710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C98A5B7-3F45-4C26-A1C5-F16DE2EF900F}">
      <dgm:prSet/>
      <dgm:spPr/>
      <dgm:t>
        <a:bodyPr/>
        <a:lstStyle/>
        <a:p>
          <a:r>
            <a:rPr lang="en-US" dirty="0">
              <a:latin typeface="KG Blank Space Solid" panose="02000000000000000000" pitchFamily="2" charset="77"/>
            </a:rPr>
            <a:t>Block Facilitators</a:t>
          </a:r>
        </a:p>
      </dgm:t>
    </dgm:pt>
    <dgm:pt modelId="{C3F76DF9-047D-42CB-8105-3C8B0E39FF98}" type="parTrans" cxnId="{29CAADE2-D38A-40A3-9CB4-F58F5CDE6805}">
      <dgm:prSet/>
      <dgm:spPr/>
      <dgm:t>
        <a:bodyPr/>
        <a:lstStyle/>
        <a:p>
          <a:endParaRPr lang="en-US"/>
        </a:p>
      </dgm:t>
    </dgm:pt>
    <dgm:pt modelId="{2E610F67-ACF4-4EB5-BADC-DCE4C8BC6A5E}" type="sibTrans" cxnId="{29CAADE2-D38A-40A3-9CB4-F58F5CDE6805}">
      <dgm:prSet phldrT="2" phldr="0"/>
      <dgm:spPr/>
      <dgm:t>
        <a:bodyPr/>
        <a:lstStyle/>
        <a:p>
          <a:endParaRPr lang="en-US"/>
        </a:p>
      </dgm:t>
    </dgm:pt>
    <dgm:pt modelId="{0BF18BDD-960E-48F6-A614-BD53DEA2D8A7}">
      <dgm:prSet/>
      <dgm:spPr/>
      <dgm:t>
        <a:bodyPr/>
        <a:lstStyle/>
        <a:p>
          <a:r>
            <a:rPr lang="en-US" dirty="0">
              <a:latin typeface="KG Blank Space Solid" panose="02000000000000000000" pitchFamily="2" charset="77"/>
            </a:rPr>
            <a:t>Emcee</a:t>
          </a:r>
        </a:p>
      </dgm:t>
    </dgm:pt>
    <dgm:pt modelId="{5B197B1E-ABCF-434D-9E5D-F5C52AF91768}" type="parTrans" cxnId="{9F323151-774C-490E-BEAF-6E95D37A20FF}">
      <dgm:prSet/>
      <dgm:spPr/>
      <dgm:t>
        <a:bodyPr/>
        <a:lstStyle/>
        <a:p>
          <a:endParaRPr lang="en-US"/>
        </a:p>
      </dgm:t>
    </dgm:pt>
    <dgm:pt modelId="{B063D7A7-652E-4F40-A4FD-EA4E1D808C06}" type="sibTrans" cxnId="{9F323151-774C-490E-BEAF-6E95D37A20FF}">
      <dgm:prSet phldrT="4" phldr="0"/>
      <dgm:spPr/>
      <dgm:t>
        <a:bodyPr/>
        <a:lstStyle/>
        <a:p>
          <a:endParaRPr lang="en-US"/>
        </a:p>
      </dgm:t>
    </dgm:pt>
    <dgm:pt modelId="{BFE4B756-A9EF-264B-B1AA-0723F6263FAE}">
      <dgm:prSet/>
      <dgm:spPr/>
      <dgm:t>
        <a:bodyPr/>
        <a:lstStyle/>
        <a:p>
          <a:r>
            <a:rPr lang="en-US">
              <a:latin typeface="KG Blank Space Solid" panose="02000000000000000000" pitchFamily="2" charset="77"/>
            </a:rPr>
            <a:t>Floater</a:t>
          </a:r>
        </a:p>
      </dgm:t>
    </dgm:pt>
    <dgm:pt modelId="{00A26348-10C4-6346-971E-C7A2E78A8426}" type="parTrans" cxnId="{F00D9954-19BD-C24D-85EC-970053449078}">
      <dgm:prSet/>
      <dgm:spPr/>
      <dgm:t>
        <a:bodyPr/>
        <a:lstStyle/>
        <a:p>
          <a:endParaRPr lang="en-US"/>
        </a:p>
      </dgm:t>
    </dgm:pt>
    <dgm:pt modelId="{28422D76-1192-334B-BAA8-1C198C8E74DF}" type="sibTrans" cxnId="{F00D9954-19BD-C24D-85EC-970053449078}">
      <dgm:prSet phldrT="3" phldr="0"/>
      <dgm:spPr/>
      <dgm:t>
        <a:bodyPr/>
        <a:lstStyle/>
        <a:p>
          <a:endParaRPr lang="en-US"/>
        </a:p>
      </dgm:t>
    </dgm:pt>
    <dgm:pt modelId="{9F34E714-C68E-4304-87BC-B424D209E9D6}">
      <dgm:prSet/>
      <dgm:spPr/>
      <dgm:t>
        <a:bodyPr/>
        <a:lstStyle/>
        <a:p>
          <a:r>
            <a:rPr lang="en-US" dirty="0">
              <a:latin typeface="KG Blank Space Solid" panose="02000000000000000000" pitchFamily="2" charset="77"/>
            </a:rPr>
            <a:t>Registration Table </a:t>
          </a:r>
        </a:p>
      </dgm:t>
    </dgm:pt>
    <dgm:pt modelId="{5F2CFC3D-7D9E-472F-8021-9AA294BB128A}" type="sibTrans" cxnId="{914E52C2-A5A2-4A87-8C19-18569C35C2A6}">
      <dgm:prSet phldrT="1" phldr="0"/>
      <dgm:spPr/>
      <dgm:t>
        <a:bodyPr/>
        <a:lstStyle/>
        <a:p>
          <a:endParaRPr lang="en-US"/>
        </a:p>
      </dgm:t>
    </dgm:pt>
    <dgm:pt modelId="{D609220E-BBF2-4B33-B7E6-1DC33D68CCF2}" type="parTrans" cxnId="{914E52C2-A5A2-4A87-8C19-18569C35C2A6}">
      <dgm:prSet/>
      <dgm:spPr/>
      <dgm:t>
        <a:bodyPr/>
        <a:lstStyle/>
        <a:p>
          <a:endParaRPr lang="en-US"/>
        </a:p>
      </dgm:t>
    </dgm:pt>
    <dgm:pt modelId="{C7008B50-FFBF-E74C-B38A-E4CF440C8812}" type="pres">
      <dgm:prSet presAssocID="{160B3BC0-8504-4E0D-8AD9-8AC045B77106}" presName="linear" presStyleCnt="0">
        <dgm:presLayoutVars>
          <dgm:animLvl val="lvl"/>
          <dgm:resizeHandles val="exact"/>
        </dgm:presLayoutVars>
      </dgm:prSet>
      <dgm:spPr/>
    </dgm:pt>
    <dgm:pt modelId="{789EE39E-E435-D741-BBC1-0E770DCB39D4}" type="pres">
      <dgm:prSet presAssocID="{0BF18BDD-960E-48F6-A614-BD53DEA2D8A7}" presName="parentText" presStyleLbl="node1" presStyleIdx="0" presStyleCnt="4">
        <dgm:presLayoutVars>
          <dgm:chMax val="0"/>
          <dgm:bulletEnabled val="1"/>
        </dgm:presLayoutVars>
      </dgm:prSet>
      <dgm:spPr/>
    </dgm:pt>
    <dgm:pt modelId="{525940C0-3FB6-9F4E-8925-DA733641C758}" type="pres">
      <dgm:prSet presAssocID="{B063D7A7-652E-4F40-A4FD-EA4E1D808C06}" presName="spacer" presStyleCnt="0"/>
      <dgm:spPr/>
    </dgm:pt>
    <dgm:pt modelId="{BF73DD7D-62FE-304D-8852-0ADFC013E38E}" type="pres">
      <dgm:prSet presAssocID="{9F34E714-C68E-4304-87BC-B424D209E9D6}" presName="parentText" presStyleLbl="node1" presStyleIdx="1" presStyleCnt="4">
        <dgm:presLayoutVars>
          <dgm:chMax val="0"/>
          <dgm:bulletEnabled val="1"/>
        </dgm:presLayoutVars>
      </dgm:prSet>
      <dgm:spPr/>
    </dgm:pt>
    <dgm:pt modelId="{74C414D5-773E-7F49-AFE1-3809E0D4BB84}" type="pres">
      <dgm:prSet presAssocID="{5F2CFC3D-7D9E-472F-8021-9AA294BB128A}" presName="spacer" presStyleCnt="0"/>
      <dgm:spPr/>
    </dgm:pt>
    <dgm:pt modelId="{F85A4AE3-1334-154E-AD09-EF3A2DB308B7}" type="pres">
      <dgm:prSet presAssocID="{0C98A5B7-3F45-4C26-A1C5-F16DE2EF900F}" presName="parentText" presStyleLbl="node1" presStyleIdx="2" presStyleCnt="4">
        <dgm:presLayoutVars>
          <dgm:chMax val="0"/>
          <dgm:bulletEnabled val="1"/>
        </dgm:presLayoutVars>
      </dgm:prSet>
      <dgm:spPr/>
    </dgm:pt>
    <dgm:pt modelId="{85399D39-68CA-534D-9AC1-463C50EFE0AF}" type="pres">
      <dgm:prSet presAssocID="{2E610F67-ACF4-4EB5-BADC-DCE4C8BC6A5E}" presName="spacer" presStyleCnt="0"/>
      <dgm:spPr/>
    </dgm:pt>
    <dgm:pt modelId="{C8C52A82-085E-CD46-84B1-97911615AD21}" type="pres">
      <dgm:prSet presAssocID="{BFE4B756-A9EF-264B-B1AA-0723F6263FAE}" presName="parentText" presStyleLbl="node1" presStyleIdx="3" presStyleCnt="4">
        <dgm:presLayoutVars>
          <dgm:chMax val="0"/>
          <dgm:bulletEnabled val="1"/>
        </dgm:presLayoutVars>
      </dgm:prSet>
      <dgm:spPr/>
    </dgm:pt>
  </dgm:ptLst>
  <dgm:cxnLst>
    <dgm:cxn modelId="{B9042809-54B3-6644-A91F-D0F1A9D1D799}" type="presOf" srcId="{9F34E714-C68E-4304-87BC-B424D209E9D6}" destId="{BF73DD7D-62FE-304D-8852-0ADFC013E38E}" srcOrd="0" destOrd="0" presId="urn:microsoft.com/office/officeart/2005/8/layout/vList2"/>
    <dgm:cxn modelId="{D8A7F550-1DCB-0F43-853F-16521BCDD340}" type="presOf" srcId="{0BF18BDD-960E-48F6-A614-BD53DEA2D8A7}" destId="{789EE39E-E435-D741-BBC1-0E770DCB39D4}" srcOrd="0" destOrd="0" presId="urn:microsoft.com/office/officeart/2005/8/layout/vList2"/>
    <dgm:cxn modelId="{9F323151-774C-490E-BEAF-6E95D37A20FF}" srcId="{160B3BC0-8504-4E0D-8AD9-8AC045B77106}" destId="{0BF18BDD-960E-48F6-A614-BD53DEA2D8A7}" srcOrd="0" destOrd="0" parTransId="{5B197B1E-ABCF-434D-9E5D-F5C52AF91768}" sibTransId="{B063D7A7-652E-4F40-A4FD-EA4E1D808C06}"/>
    <dgm:cxn modelId="{F00D9954-19BD-C24D-85EC-970053449078}" srcId="{160B3BC0-8504-4E0D-8AD9-8AC045B77106}" destId="{BFE4B756-A9EF-264B-B1AA-0723F6263FAE}" srcOrd="3" destOrd="0" parTransId="{00A26348-10C4-6346-971E-C7A2E78A8426}" sibTransId="{28422D76-1192-334B-BAA8-1C198C8E74DF}"/>
    <dgm:cxn modelId="{97B2B165-4F42-0243-8A8D-BF7C6150250D}" type="presOf" srcId="{BFE4B756-A9EF-264B-B1AA-0723F6263FAE}" destId="{C8C52A82-085E-CD46-84B1-97911615AD21}" srcOrd="0" destOrd="0" presId="urn:microsoft.com/office/officeart/2005/8/layout/vList2"/>
    <dgm:cxn modelId="{7E22288B-0C58-BF48-80E2-11BCE052CF3C}" type="presOf" srcId="{0C98A5B7-3F45-4C26-A1C5-F16DE2EF900F}" destId="{F85A4AE3-1334-154E-AD09-EF3A2DB308B7}" srcOrd="0" destOrd="0" presId="urn:microsoft.com/office/officeart/2005/8/layout/vList2"/>
    <dgm:cxn modelId="{DADD5090-1FDE-8440-A1D1-C072FC0AA787}" type="presOf" srcId="{160B3BC0-8504-4E0D-8AD9-8AC045B77106}" destId="{C7008B50-FFBF-E74C-B38A-E4CF440C8812}" srcOrd="0" destOrd="0" presId="urn:microsoft.com/office/officeart/2005/8/layout/vList2"/>
    <dgm:cxn modelId="{914E52C2-A5A2-4A87-8C19-18569C35C2A6}" srcId="{160B3BC0-8504-4E0D-8AD9-8AC045B77106}" destId="{9F34E714-C68E-4304-87BC-B424D209E9D6}" srcOrd="1" destOrd="0" parTransId="{D609220E-BBF2-4B33-B7E6-1DC33D68CCF2}" sibTransId="{5F2CFC3D-7D9E-472F-8021-9AA294BB128A}"/>
    <dgm:cxn modelId="{29CAADE2-D38A-40A3-9CB4-F58F5CDE6805}" srcId="{160B3BC0-8504-4E0D-8AD9-8AC045B77106}" destId="{0C98A5B7-3F45-4C26-A1C5-F16DE2EF900F}" srcOrd="2" destOrd="0" parTransId="{C3F76DF9-047D-42CB-8105-3C8B0E39FF98}" sibTransId="{2E610F67-ACF4-4EB5-BADC-DCE4C8BC6A5E}"/>
    <dgm:cxn modelId="{BEA17F15-C6EC-B74A-8E39-22AAFDC3A4C6}" type="presParOf" srcId="{C7008B50-FFBF-E74C-B38A-E4CF440C8812}" destId="{789EE39E-E435-D741-BBC1-0E770DCB39D4}" srcOrd="0" destOrd="0" presId="urn:microsoft.com/office/officeart/2005/8/layout/vList2"/>
    <dgm:cxn modelId="{4E1F182E-0952-9C4E-B477-D3993EF46059}" type="presParOf" srcId="{C7008B50-FFBF-E74C-B38A-E4CF440C8812}" destId="{525940C0-3FB6-9F4E-8925-DA733641C758}" srcOrd="1" destOrd="0" presId="urn:microsoft.com/office/officeart/2005/8/layout/vList2"/>
    <dgm:cxn modelId="{757C44F5-A16A-F943-A60B-D3C70BE88C07}" type="presParOf" srcId="{C7008B50-FFBF-E74C-B38A-E4CF440C8812}" destId="{BF73DD7D-62FE-304D-8852-0ADFC013E38E}" srcOrd="2" destOrd="0" presId="urn:microsoft.com/office/officeart/2005/8/layout/vList2"/>
    <dgm:cxn modelId="{38E902C3-3AC6-684D-921D-22EACBF771E2}" type="presParOf" srcId="{C7008B50-FFBF-E74C-B38A-E4CF440C8812}" destId="{74C414D5-773E-7F49-AFE1-3809E0D4BB84}" srcOrd="3" destOrd="0" presId="urn:microsoft.com/office/officeart/2005/8/layout/vList2"/>
    <dgm:cxn modelId="{A714C161-8585-0B49-BE3A-2637A861372E}" type="presParOf" srcId="{C7008B50-FFBF-E74C-B38A-E4CF440C8812}" destId="{F85A4AE3-1334-154E-AD09-EF3A2DB308B7}" srcOrd="4" destOrd="0" presId="urn:microsoft.com/office/officeart/2005/8/layout/vList2"/>
    <dgm:cxn modelId="{7C8C0576-BC41-FC4F-A21E-30551B5793C6}" type="presParOf" srcId="{C7008B50-FFBF-E74C-B38A-E4CF440C8812}" destId="{85399D39-68CA-534D-9AC1-463C50EFE0AF}" srcOrd="5" destOrd="0" presId="urn:microsoft.com/office/officeart/2005/8/layout/vList2"/>
    <dgm:cxn modelId="{A45D9648-6A79-6E4E-999D-D15F694FB538}" type="presParOf" srcId="{C7008B50-FFBF-E74C-B38A-E4CF440C8812}" destId="{C8C52A82-085E-CD46-84B1-97911615AD2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3DD7D-62FE-304D-8852-0ADFC013E38E}">
      <dsp:nvSpPr>
        <dsp:cNvPr id="0" name=""/>
        <dsp:cNvSpPr/>
      </dsp:nvSpPr>
      <dsp:spPr>
        <a:xfrm>
          <a:off x="0" y="32662"/>
          <a:ext cx="7728267" cy="1158299"/>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a:latin typeface="KG Blank Space Solid" panose="02000000000000000000" pitchFamily="2" charset="77"/>
            </a:rPr>
            <a:t>Registration Table </a:t>
          </a:r>
        </a:p>
      </dsp:txBody>
      <dsp:txXfrm>
        <a:off x="56543" y="89205"/>
        <a:ext cx="7615181" cy="1045213"/>
      </dsp:txXfrm>
    </dsp:sp>
    <dsp:sp modelId="{F85A4AE3-1334-154E-AD09-EF3A2DB308B7}">
      <dsp:nvSpPr>
        <dsp:cNvPr id="0" name=""/>
        <dsp:cNvSpPr/>
      </dsp:nvSpPr>
      <dsp:spPr>
        <a:xfrm>
          <a:off x="0" y="1320562"/>
          <a:ext cx="7728267" cy="1158299"/>
        </a:xfrm>
        <a:prstGeom prst="roundRect">
          <a:avLst/>
        </a:prstGeom>
        <a:solidFill>
          <a:schemeClr val="accent2">
            <a:hueOff val="-441124"/>
            <a:satOff val="497"/>
            <a:lumOff val="117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latin typeface="KG Blank Space Solid" panose="02000000000000000000" pitchFamily="2" charset="77"/>
            </a:rPr>
            <a:t>Block Facilitators</a:t>
          </a:r>
        </a:p>
      </dsp:txBody>
      <dsp:txXfrm>
        <a:off x="56543" y="1377105"/>
        <a:ext cx="7615181" cy="1045213"/>
      </dsp:txXfrm>
    </dsp:sp>
    <dsp:sp modelId="{C8C52A82-085E-CD46-84B1-97911615AD21}">
      <dsp:nvSpPr>
        <dsp:cNvPr id="0" name=""/>
        <dsp:cNvSpPr/>
      </dsp:nvSpPr>
      <dsp:spPr>
        <a:xfrm>
          <a:off x="0" y="2608462"/>
          <a:ext cx="7728267" cy="1158299"/>
        </a:xfrm>
        <a:prstGeom prst="roundRect">
          <a:avLst/>
        </a:prstGeom>
        <a:solidFill>
          <a:schemeClr val="accent2">
            <a:hueOff val="-882249"/>
            <a:satOff val="995"/>
            <a:lumOff val="235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a:latin typeface="KG Blank Space Solid" panose="02000000000000000000" pitchFamily="2" charset="77"/>
            </a:rPr>
            <a:t>Floater</a:t>
          </a:r>
        </a:p>
      </dsp:txBody>
      <dsp:txXfrm>
        <a:off x="56543" y="2665005"/>
        <a:ext cx="7615181" cy="1045213"/>
      </dsp:txXfrm>
    </dsp:sp>
    <dsp:sp modelId="{789EE39E-E435-D741-BBC1-0E770DCB39D4}">
      <dsp:nvSpPr>
        <dsp:cNvPr id="0" name=""/>
        <dsp:cNvSpPr/>
      </dsp:nvSpPr>
      <dsp:spPr>
        <a:xfrm>
          <a:off x="0" y="3896361"/>
          <a:ext cx="7728267" cy="1158299"/>
        </a:xfrm>
        <a:prstGeom prst="roundRect">
          <a:avLst/>
        </a:prstGeom>
        <a:solidFill>
          <a:schemeClr val="accent2">
            <a:hueOff val="-1323373"/>
            <a:satOff val="1492"/>
            <a:lumOff val="353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a:latin typeface="KG Blank Space Solid" panose="02000000000000000000" pitchFamily="2" charset="77"/>
            </a:rPr>
            <a:t>Emcee</a:t>
          </a:r>
        </a:p>
      </dsp:txBody>
      <dsp:txXfrm>
        <a:off x="56543" y="3952904"/>
        <a:ext cx="7615181" cy="10452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EE39E-E435-D741-BBC1-0E770DCB39D4}">
      <dsp:nvSpPr>
        <dsp:cNvPr id="0" name=""/>
        <dsp:cNvSpPr/>
      </dsp:nvSpPr>
      <dsp:spPr>
        <a:xfrm>
          <a:off x="0" y="32662"/>
          <a:ext cx="7728267" cy="1158299"/>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latin typeface="KG Blank Space Solid" panose="02000000000000000000" pitchFamily="2" charset="77"/>
            </a:rPr>
            <a:t>Emcee</a:t>
          </a:r>
        </a:p>
      </dsp:txBody>
      <dsp:txXfrm>
        <a:off x="56543" y="89205"/>
        <a:ext cx="7615181" cy="1045213"/>
      </dsp:txXfrm>
    </dsp:sp>
    <dsp:sp modelId="{BF73DD7D-62FE-304D-8852-0ADFC013E38E}">
      <dsp:nvSpPr>
        <dsp:cNvPr id="0" name=""/>
        <dsp:cNvSpPr/>
      </dsp:nvSpPr>
      <dsp:spPr>
        <a:xfrm>
          <a:off x="0" y="1320562"/>
          <a:ext cx="7728267" cy="1158299"/>
        </a:xfrm>
        <a:prstGeom prst="roundRect">
          <a:avLst/>
        </a:prstGeom>
        <a:solidFill>
          <a:schemeClr val="accent2">
            <a:hueOff val="-441124"/>
            <a:satOff val="497"/>
            <a:lumOff val="117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latin typeface="KG Blank Space Solid" panose="02000000000000000000" pitchFamily="2" charset="77"/>
            </a:rPr>
            <a:t>Registration Table </a:t>
          </a:r>
        </a:p>
      </dsp:txBody>
      <dsp:txXfrm>
        <a:off x="56543" y="1377105"/>
        <a:ext cx="7615181" cy="1045213"/>
      </dsp:txXfrm>
    </dsp:sp>
    <dsp:sp modelId="{F85A4AE3-1334-154E-AD09-EF3A2DB308B7}">
      <dsp:nvSpPr>
        <dsp:cNvPr id="0" name=""/>
        <dsp:cNvSpPr/>
      </dsp:nvSpPr>
      <dsp:spPr>
        <a:xfrm>
          <a:off x="0" y="2608462"/>
          <a:ext cx="7728267" cy="1158299"/>
        </a:xfrm>
        <a:prstGeom prst="roundRect">
          <a:avLst/>
        </a:prstGeom>
        <a:solidFill>
          <a:schemeClr val="accent2">
            <a:hueOff val="-882249"/>
            <a:satOff val="995"/>
            <a:lumOff val="235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latin typeface="KG Blank Space Solid" panose="02000000000000000000" pitchFamily="2" charset="77"/>
            </a:rPr>
            <a:t>Block Facilitators</a:t>
          </a:r>
        </a:p>
      </dsp:txBody>
      <dsp:txXfrm>
        <a:off x="56543" y="2665005"/>
        <a:ext cx="7615181" cy="1045213"/>
      </dsp:txXfrm>
    </dsp:sp>
    <dsp:sp modelId="{C8C52A82-085E-CD46-84B1-97911615AD21}">
      <dsp:nvSpPr>
        <dsp:cNvPr id="0" name=""/>
        <dsp:cNvSpPr/>
      </dsp:nvSpPr>
      <dsp:spPr>
        <a:xfrm>
          <a:off x="0" y="3896361"/>
          <a:ext cx="7728267" cy="1158299"/>
        </a:xfrm>
        <a:prstGeom prst="roundRect">
          <a:avLst/>
        </a:prstGeom>
        <a:solidFill>
          <a:schemeClr val="accent2">
            <a:hueOff val="-1323373"/>
            <a:satOff val="1492"/>
            <a:lumOff val="353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a:latin typeface="KG Blank Space Solid" panose="02000000000000000000" pitchFamily="2" charset="77"/>
            </a:rPr>
            <a:t>Floater</a:t>
          </a:r>
        </a:p>
      </dsp:txBody>
      <dsp:txXfrm>
        <a:off x="56543" y="3952904"/>
        <a:ext cx="7615181" cy="104521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CB6B10-F9E5-F94B-8ED6-D9BC373439A7}" type="datetimeFigureOut">
              <a:rPr lang="en-US" smtClean="0"/>
              <a:t>3/4/20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A00974-7D54-1044-A936-BF40586F4CA2}" type="slidenum">
              <a:rPr lang="en-US" smtClean="0"/>
              <a:t>‹#›</a:t>
            </a:fld>
            <a:endParaRPr lang="en-US"/>
          </a:p>
        </p:txBody>
      </p:sp>
    </p:spTree>
    <p:extLst>
      <p:ext uri="{BB962C8B-B14F-4D97-AF65-F5344CB8AC3E}">
        <p14:creationId xmlns:p14="http://schemas.microsoft.com/office/powerpoint/2010/main" val="2101396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and welcome to BLOCK Fest!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Twiga Foundation welcomes you to the Idaho BLOCK Fest® Experience Volunteer Training. We are excited to have you as part of the BLOCK Fest® family and as a participant of this project made possible by Idaho STEM Action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we will cover an array of information to introduce you to BLOCK Fest®, inform you of research on block play benefits, walk you through the implementation of a BLOCK Fest® event.</a:t>
            </a:r>
          </a:p>
          <a:p>
            <a:r>
              <a:rPr lang="en-US" dirty="0"/>
              <a:t>THANK YOU for volunteering for this BLOCK Fest® event! We are excited to have your assistance in bringing this event to the families you serve in your community. </a:t>
            </a:r>
          </a:p>
          <a:p>
            <a:r>
              <a:rPr lang="en-US" dirty="0"/>
              <a:t>YOU are essential to a successful event. YOU are essential to the Idaho BLOCK Fest® Experience project.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 as a volunteer will be engaging with the participants on the mats at the block stations and will be trained to participate in modeling descriptive language of concepts, promoting parent-child engagement, and scaffolding for children to move to the next level of learning.</a:t>
            </a:r>
          </a:p>
        </p:txBody>
      </p:sp>
      <p:sp>
        <p:nvSpPr>
          <p:cNvPr id="4" name="Slide Number Placeholder 3"/>
          <p:cNvSpPr>
            <a:spLocks noGrp="1"/>
          </p:cNvSpPr>
          <p:nvPr>
            <p:ph type="sldNum" sz="quarter" idx="5"/>
          </p:nvPr>
        </p:nvSpPr>
        <p:spPr/>
        <p:txBody>
          <a:bodyPr/>
          <a:lstStyle/>
          <a:p>
            <a:fld id="{2BA00974-7D54-1044-A936-BF40586F4CA2}" type="slidenum">
              <a:rPr lang="en-US" smtClean="0"/>
              <a:t>1</a:t>
            </a:fld>
            <a:endParaRPr lang="en-US" dirty="0"/>
          </a:p>
        </p:txBody>
      </p:sp>
    </p:spTree>
    <p:extLst>
      <p:ext uri="{BB962C8B-B14F-4D97-AF65-F5344CB8AC3E}">
        <p14:creationId xmlns:p14="http://schemas.microsoft.com/office/powerpoint/2010/main" val="3569313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Volunteer Base: </a:t>
            </a:r>
            <a:r>
              <a:rPr lang="en-US" dirty="0"/>
              <a:t>You will need a space to put your personal items such as purse, back-pack water bottles, etc.</a:t>
            </a:r>
          </a:p>
          <a:p>
            <a:endParaRPr lang="en-US" dirty="0"/>
          </a:p>
          <a:p>
            <a:r>
              <a:rPr lang="en-US" dirty="0"/>
              <a:t>If you have a secure location, this is ideal. However, under the registration table is a great option; the tablecloth covers from floor to floor and there is usually someone at the table throughout the event.</a:t>
            </a:r>
          </a:p>
          <a:p>
            <a:endParaRPr lang="en-US" dirty="0"/>
          </a:p>
          <a:p>
            <a:r>
              <a:rPr lang="en-US" dirty="0"/>
              <a:t>Try to identify a location with easy access if possible. Often the availability to a water bottle is appreciated.</a:t>
            </a:r>
          </a:p>
          <a:p>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10</a:t>
            </a:fld>
            <a:endParaRPr lang="en-US"/>
          </a:p>
        </p:txBody>
      </p:sp>
    </p:spTree>
    <p:extLst>
      <p:ext uri="{BB962C8B-B14F-4D97-AF65-F5344CB8AC3E}">
        <p14:creationId xmlns:p14="http://schemas.microsoft.com/office/powerpoint/2010/main" val="460147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Registration Area: </a:t>
            </a:r>
          </a:p>
          <a:p>
            <a:pPr marL="171450" indent="-171450">
              <a:buFont typeface="Arial" panose="020B0604020202020204" pitchFamily="34" charset="0"/>
              <a:buChar char="•"/>
            </a:pPr>
            <a:r>
              <a:rPr lang="en-US" dirty="0"/>
              <a:t>As participants arrive,</a:t>
            </a:r>
            <a:r>
              <a:rPr lang="en-US" baseline="0" dirty="0"/>
              <a:t> each family will sign in to verify information (on the Attendance Sheet) or provide it (via iPad or computer) and sign for photo release permission, if they didn’t when they registered online.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Direct participants to the orientation zone after registration is complete. Give them instructions to remove shoes, place personal belongings, wait there until given the Orientation Greeting.</a:t>
            </a:r>
          </a:p>
          <a:p>
            <a:pPr marL="171450" indent="-171450">
              <a:buFont typeface="Arial" panose="020B0604020202020204" pitchFamily="34" charset="0"/>
              <a:buChar char="•"/>
            </a:pPr>
            <a:r>
              <a:rPr lang="en-US" baseline="0" dirty="0"/>
              <a:t>This is the also the area most participants will come with questions; we recommend keeping a volunteer posted here at all times throughout the event.</a:t>
            </a:r>
          </a:p>
          <a:p>
            <a:r>
              <a:rPr lang="en-US" baseline="0" dirty="0"/>
              <a:t>	</a:t>
            </a:r>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11</a:t>
            </a:fld>
            <a:endParaRPr lang="en-US"/>
          </a:p>
        </p:txBody>
      </p:sp>
    </p:spTree>
    <p:extLst>
      <p:ext uri="{BB962C8B-B14F-4D97-AF65-F5344CB8AC3E}">
        <p14:creationId xmlns:p14="http://schemas.microsoft.com/office/powerpoint/2010/main" val="2483855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Orientation Zone: </a:t>
            </a:r>
          </a:p>
          <a:p>
            <a:pPr marL="171450" indent="-171450">
              <a:buFont typeface="Arial" panose="020B0604020202020204" pitchFamily="34" charset="0"/>
              <a:buChar char="•"/>
            </a:pPr>
            <a:r>
              <a:rPr lang="en-US" b="0" dirty="0"/>
              <a:t>This is the area to g</a:t>
            </a:r>
            <a:r>
              <a:rPr lang="en-US" dirty="0"/>
              <a:t>ather children and adults</a:t>
            </a:r>
            <a:r>
              <a:rPr lang="en-US" baseline="0" dirty="0"/>
              <a:t> together after everyone is checked in. </a:t>
            </a:r>
          </a:p>
          <a:p>
            <a:pPr marL="171450" indent="-171450">
              <a:buFont typeface="Arial" panose="020B0604020202020204" pitchFamily="34" charset="0"/>
              <a:buChar char="•"/>
            </a:pPr>
            <a:r>
              <a:rPr lang="en-US" baseline="0" dirty="0"/>
              <a:t>Children and parents will remove their shoes and store their personal items. </a:t>
            </a:r>
          </a:p>
          <a:p>
            <a:pPr marL="171450" indent="-171450">
              <a:buFont typeface="Arial" panose="020B0604020202020204" pitchFamily="34" charset="0"/>
              <a:buChar char="•"/>
            </a:pPr>
            <a:r>
              <a:rPr lang="en-US" baseline="0" dirty="0"/>
              <a:t>Encourage them to leave their personal belongings in the orientation zone so they can move easily from station to station. If this area is not within eyesight of the exhibit, position someone to monitor this area the entire time of the event; you want your participants to feel safe leaving their personal belongings.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Ask participants to remain in the Orientation Zone until the emcee gives instructions about getting started.</a:t>
            </a:r>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12</a:t>
            </a:fld>
            <a:endParaRPr lang="en-US"/>
          </a:p>
        </p:txBody>
      </p:sp>
    </p:spTree>
    <p:extLst>
      <p:ext uri="{BB962C8B-B14F-4D97-AF65-F5344CB8AC3E}">
        <p14:creationId xmlns:p14="http://schemas.microsoft.com/office/powerpoint/2010/main" val="4166972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t>You will see that </a:t>
            </a:r>
            <a:r>
              <a:rPr lang="en-US" dirty="0"/>
              <a:t>BLOCK Fest</a:t>
            </a:r>
            <a:r>
              <a:rPr lang="en-US" baseline="30000" dirty="0"/>
              <a:t>®</a:t>
            </a:r>
            <a:r>
              <a:rPr lang="en-US" dirty="0"/>
              <a:t> has </a:t>
            </a:r>
            <a:r>
              <a:rPr lang="en-US" sz="1200" dirty="0"/>
              <a:t>5 block play stations. </a:t>
            </a:r>
          </a:p>
          <a:p>
            <a:pPr>
              <a:defRPr/>
            </a:pPr>
            <a:endParaRPr lang="en-US" sz="1200" dirty="0"/>
          </a:p>
          <a:p>
            <a:pPr>
              <a:defRPr/>
            </a:pPr>
            <a:r>
              <a:rPr lang="en-US" sz="1200" dirty="0"/>
              <a:t>Five different types of blocks were chosen by the development team after considering many different types. We have unit blocks, wooden planks, large and small foam blocks, cardboard brick blocks, and unit cubes or pattern blocks. </a:t>
            </a:r>
          </a:p>
          <a:p>
            <a:pPr>
              <a:defRPr/>
            </a:pPr>
            <a:endParaRPr lang="en-US" sz="1200" dirty="0"/>
          </a:p>
          <a:p>
            <a:pPr>
              <a:defRPr/>
            </a:pPr>
            <a:r>
              <a:rPr lang="en-US" sz="1200" dirty="0"/>
              <a:t>The different types of blocks  provide a wide variety of types of building experiences, they differ in color, texture, weight and materials. </a:t>
            </a:r>
            <a:br>
              <a:rPr lang="en-US" sz="1200" dirty="0"/>
            </a:br>
            <a:endParaRPr lang="en-US" sz="1200" dirty="0"/>
          </a:p>
          <a:p>
            <a:pPr>
              <a:defRPr/>
            </a:pPr>
            <a:r>
              <a:rPr lang="en-US" sz="1200" dirty="0"/>
              <a:t>These are all NON-INTERLOCKING BLOCKS. There are no Legos® or Lincoln Logs ® on purpose. The non-interlocking blocks adapt to any age or skilled child. They also require children to experiment and build in a wide variety of ways. </a:t>
            </a:r>
          </a:p>
          <a:p>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13</a:t>
            </a:fld>
            <a:endParaRPr lang="en-US"/>
          </a:p>
        </p:txBody>
      </p:sp>
    </p:spTree>
    <p:extLst>
      <p:ext uri="{BB962C8B-B14F-4D97-AF65-F5344CB8AC3E}">
        <p14:creationId xmlns:p14="http://schemas.microsoft.com/office/powerpoint/2010/main" val="2388477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look at setting up the exhibit, let’s look at some of the resources available. </a:t>
            </a:r>
          </a:p>
          <a:p>
            <a:endParaRPr lang="en-US" dirty="0"/>
          </a:p>
          <a:p>
            <a:r>
              <a:rPr lang="en-US" dirty="0"/>
              <a:t>We equip the volunteers with “I wonder” cards in the apron pockets. This handy resource will assist you at the block stations in initiating curiosity and conversation with a child.</a:t>
            </a:r>
          </a:p>
          <a:p>
            <a:endParaRPr lang="en-US" dirty="0"/>
          </a:p>
          <a:p>
            <a:r>
              <a:rPr lang="en-US" dirty="0"/>
              <a:t>For example…</a:t>
            </a:r>
          </a:p>
          <a:p>
            <a:r>
              <a:rPr lang="en-US" dirty="0"/>
              <a:t>“What would happen if…”</a:t>
            </a:r>
          </a:p>
          <a:p>
            <a:r>
              <a:rPr lang="en-US" dirty="0"/>
              <a:t>“Do you think there are enough…”</a:t>
            </a:r>
          </a:p>
          <a:p>
            <a:r>
              <a:rPr lang="en-US" dirty="0"/>
              <a:t>”Tell me a story about…”</a:t>
            </a:r>
          </a:p>
          <a:p>
            <a:r>
              <a:rPr lang="en-US" dirty="0"/>
              <a:t>“I noticed…”</a:t>
            </a:r>
          </a:p>
          <a:p>
            <a:r>
              <a:rPr lang="en-US" dirty="0"/>
              <a:t>“I wonder which…”</a:t>
            </a:r>
          </a:p>
          <a:p>
            <a:endParaRPr lang="en-US" dirty="0"/>
          </a:p>
          <a:p>
            <a:r>
              <a:rPr lang="en-US" dirty="0"/>
              <a:t>Asking these open ended questions opens the door for learning, exploration, and imagination.</a:t>
            </a:r>
          </a:p>
          <a:p>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14</a:t>
            </a:fld>
            <a:endParaRPr lang="en-US"/>
          </a:p>
        </p:txBody>
      </p:sp>
    </p:spTree>
    <p:extLst>
      <p:ext uri="{BB962C8B-B14F-4D97-AF65-F5344CB8AC3E}">
        <p14:creationId xmlns:p14="http://schemas.microsoft.com/office/powerpoint/2010/main" val="2233500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fantastic resource to have available during an event is </a:t>
            </a:r>
            <a:r>
              <a:rPr lang="en-US" altLang="en-US" sz="1200" dirty="0">
                <a:latin typeface="Optima" panose="02000503060000020004" pitchFamily="2" charset="0"/>
                <a:ea typeface="ＭＳ Ｐゴシック" panose="020B0600070205080204" pitchFamily="34" charset="-128"/>
                <a:cs typeface="Helvetica Neue" panose="02000503000000020004" pitchFamily="2" charset="0"/>
                <a:sym typeface="Optima" panose="02000503060000020004" pitchFamily="2" charset="0"/>
              </a:rPr>
              <a:t>the BLOCK Fest® handbook. It is a helpful tool for parents and educators.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Optima" panose="02000503060000020004" pitchFamily="2" charset="0"/>
                <a:ea typeface="ＭＳ Ｐゴシック" panose="020B0600070205080204" pitchFamily="34" charset="-128"/>
                <a:cs typeface="Helvetica Neue" panose="02000503000000020004" pitchFamily="2" charset="0"/>
                <a:sym typeface="Optima" panose="02000503060000020004" pitchFamily="2" charset="0"/>
              </a:rPr>
              <a:t>It provides an explanation of block play, its benefits, and the stages children move through when exposed to blocks.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Optima" panose="02000503060000020004" pitchFamily="2" charset="0"/>
                <a:ea typeface="ＭＳ Ｐゴシック" panose="020B0600070205080204" pitchFamily="34" charset="-128"/>
                <a:cs typeface="Helvetica Neue" panose="02000503000000020004" pitchFamily="2" charset="0"/>
                <a:sym typeface="Optima" panose="02000503060000020004" pitchFamily="2" charset="0"/>
              </a:rPr>
              <a:t>These developmental charts are a handy reference for adults observing children's block play.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Optima" panose="02000503060000020004" pitchFamily="2" charset="0"/>
              <a:ea typeface="ＭＳ Ｐゴシック" panose="020B0600070205080204" pitchFamily="34" charset="-128"/>
              <a:cs typeface="Helvetica Neue" panose="02000503000000020004" pitchFamily="2" charset="0"/>
              <a:sym typeface="Optima" panose="0200050306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Optima" panose="02000503060000020004" pitchFamily="2" charset="0"/>
                <a:ea typeface="ＭＳ Ｐゴシック" panose="020B0600070205080204" pitchFamily="34" charset="-128"/>
                <a:cs typeface="Helvetica Neue" panose="02000503000000020004" pitchFamily="2" charset="0"/>
                <a:sym typeface="Optima" panose="02000503060000020004" pitchFamily="2" charset="0"/>
              </a:rPr>
              <a:t>The “Playing and Learning with Blocks” Handbook is an English-Spanish combination book; reading through the book one direction provides the text in English, flipping the book reads through the text in Spanish . It is available in the BLOCK Fest® Store on our website </a:t>
            </a:r>
            <a:r>
              <a:rPr lang="en-US" altLang="en-US" sz="1200" dirty="0" err="1">
                <a:latin typeface="Optima" panose="02000503060000020004" pitchFamily="2" charset="0"/>
                <a:ea typeface="ＭＳ Ｐゴシック" panose="020B0600070205080204" pitchFamily="34" charset="-128"/>
                <a:cs typeface="Helvetica Neue" panose="02000503000000020004" pitchFamily="2" charset="0"/>
                <a:sym typeface="Optima" panose="02000503060000020004" pitchFamily="2" charset="0"/>
              </a:rPr>
              <a:t>www.blockfest.org</a:t>
            </a:r>
            <a:r>
              <a:rPr lang="en-US" altLang="en-US" sz="1200" dirty="0">
                <a:latin typeface="Optima" panose="02000503060000020004" pitchFamily="2" charset="0"/>
                <a:ea typeface="ＭＳ Ｐゴシック" panose="020B0600070205080204" pitchFamily="34" charset="-128"/>
                <a:cs typeface="Helvetica Neue" panose="02000503000000020004" pitchFamily="2" charset="0"/>
                <a:sym typeface="Optima" panose="02000503060000020004"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Optima" panose="02000503060000020004" pitchFamily="2" charset="0"/>
              <a:ea typeface="ＭＳ Ｐゴシック" panose="020B0600070205080204" pitchFamily="34" charset="-128"/>
              <a:cs typeface="Helvetica Neue" panose="02000503000000020004" pitchFamily="2" charset="0"/>
              <a:sym typeface="Optima" panose="0200050306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Optima" panose="02000503060000020004" pitchFamily="2" charset="0"/>
                <a:ea typeface="ＭＳ Ｐゴシック" panose="020B0600070205080204" pitchFamily="34" charset="-128"/>
                <a:cs typeface="Helvetica Neue" panose="02000503000000020004" pitchFamily="2" charset="0"/>
                <a:sym typeface="Optima" panose="02000503060000020004" pitchFamily="2" charset="0"/>
              </a:rPr>
              <a:t>This resource is often handed out by the hosting organization to families at the closing of an event.</a:t>
            </a:r>
          </a:p>
          <a:p>
            <a:endParaRPr lang="en-US" dirty="0"/>
          </a:p>
          <a:p>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15</a:t>
            </a:fld>
            <a:endParaRPr lang="en-US"/>
          </a:p>
        </p:txBody>
      </p:sp>
    </p:spTree>
    <p:extLst>
      <p:ext uri="{BB962C8B-B14F-4D97-AF65-F5344CB8AC3E}">
        <p14:creationId xmlns:p14="http://schemas.microsoft.com/office/powerpoint/2010/main" val="1887005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Your exhibit will be stored in the new BLOCK Fest® trailers. Acquiring a trailer for each exhibit across the state was made possible by the generosity of Idaho STEM Action Center and Trailers Plus in Nampa. We are very excited to make transporting the BLOCK Fest® Exhibit even easier.</a:t>
            </a:r>
          </a:p>
          <a:p>
            <a:endParaRPr lang="en-US" b="0" baseline="0" dirty="0"/>
          </a:p>
          <a:p>
            <a:r>
              <a:rPr lang="en-US" b="0" baseline="0" dirty="0"/>
              <a:t>The BLOCK Fest®  Exhibit comes packed in 23 canvas custom-made transportable bags:</a:t>
            </a:r>
          </a:p>
          <a:p>
            <a:pPr marL="171450" indent="-171450">
              <a:buFont typeface="Arial" panose="020B0604020202020204" pitchFamily="34" charset="0"/>
              <a:buChar char="•"/>
            </a:pPr>
            <a:r>
              <a:rPr lang="en-US" b="0" baseline="0" dirty="0"/>
              <a:t>Each bag is labeled with its contents, making disbursement of the bags quick and easy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Unload all BF bags into a general holding area near where you will set up the exhibit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Please do be careful unloading the two Unit Block bags, they are heavy. They have wheels for moving along a flat surface, but the initial lifting will require two people.</a:t>
            </a:r>
          </a:p>
          <a:p>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16</a:t>
            </a:fld>
            <a:endParaRPr lang="en-US"/>
          </a:p>
        </p:txBody>
      </p:sp>
    </p:spTree>
    <p:extLst>
      <p:ext uri="{BB962C8B-B14F-4D97-AF65-F5344CB8AC3E}">
        <p14:creationId xmlns:p14="http://schemas.microsoft.com/office/powerpoint/2010/main" val="1450457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Open Me First Bag and place at the Registration Table,</a:t>
            </a:r>
            <a:r>
              <a:rPr lang="en-US" b="0" baseline="0" dirty="0"/>
              <a:t> this box contains additional items for the Exhibit: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You will find the BLOCK Fest® Exhibit Manual.  Use this for reference regarding the exhibit and event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tablecloth,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 6 aprons,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Forms for registration, photo release forms &amp; stickers, and the feedback forms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Pens or pencils for participants to complete the feedback forms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Swiffer®,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Nested in the bag holding all these components are three empty plastic totes. These totes are used at the large foam block station during clean up.</a:t>
            </a:r>
            <a:endParaRPr lang="en-US" b="0" dirty="0"/>
          </a:p>
        </p:txBody>
      </p:sp>
      <p:sp>
        <p:nvSpPr>
          <p:cNvPr id="4" name="Slide Number Placeholder 3"/>
          <p:cNvSpPr>
            <a:spLocks noGrp="1"/>
          </p:cNvSpPr>
          <p:nvPr>
            <p:ph type="sldNum" sz="quarter" idx="5"/>
          </p:nvPr>
        </p:nvSpPr>
        <p:spPr/>
        <p:txBody>
          <a:bodyPr/>
          <a:lstStyle/>
          <a:p>
            <a:fld id="{2BA00974-7D54-1044-A936-BF40586F4CA2}" type="slidenum">
              <a:rPr lang="en-US" smtClean="0"/>
              <a:t>17</a:t>
            </a:fld>
            <a:endParaRPr lang="en-US"/>
          </a:p>
        </p:txBody>
      </p:sp>
    </p:spTree>
    <p:extLst>
      <p:ext uri="{BB962C8B-B14F-4D97-AF65-F5344CB8AC3E}">
        <p14:creationId xmlns:p14="http://schemas.microsoft.com/office/powerpoint/2010/main" val="3444263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you’ve decided on the areas for the Registration, Orientation Zone, and Block Stations, begin placing the bags in their designated spaces.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the Registration Area, distribute the Open Me First Bag, and the banner bags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are three bags containing mats. They will need to be distributed in sets of 20 to the location each block station will occupy.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Take the Block Bags to their designated block stations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18</a:t>
            </a:fld>
            <a:endParaRPr lang="en-US"/>
          </a:p>
        </p:txBody>
      </p:sp>
    </p:spTree>
    <p:extLst>
      <p:ext uri="{BB962C8B-B14F-4D97-AF65-F5344CB8AC3E}">
        <p14:creationId xmlns:p14="http://schemas.microsoft.com/office/powerpoint/2010/main" val="3081511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a:t>Two tall </a:t>
            </a:r>
            <a:r>
              <a:rPr lang="en-US" baseline="0" dirty="0" err="1"/>
              <a:t>veritical</a:t>
            </a:r>
            <a:r>
              <a:rPr lang="en-US" baseline="0" dirty="0"/>
              <a:t> banners are designated to Welcome; one in English and one in Spanish</a:t>
            </a:r>
          </a:p>
          <a:p>
            <a:pPr marL="171450" indent="-171450">
              <a:buFont typeface="Arial" charset="0"/>
              <a:buChar char="•"/>
            </a:pPr>
            <a:r>
              <a:rPr lang="en-US" baseline="0" dirty="0"/>
              <a:t>Three tall vertical banners are informational for the caregivers and very beneficial for the volunteers to read prior to the event</a:t>
            </a:r>
          </a:p>
          <a:p>
            <a:pPr marL="628650" lvl="1" indent="-171450">
              <a:buFont typeface="Arial" charset="0"/>
              <a:buChar char="•"/>
            </a:pPr>
            <a:r>
              <a:rPr lang="en-US" baseline="0" dirty="0"/>
              <a:t>Parents as a Child’s First and Most Influential Teacher</a:t>
            </a:r>
          </a:p>
          <a:p>
            <a:pPr marL="628650" lvl="1" indent="-171450">
              <a:buFont typeface="Arial" charset="0"/>
              <a:buChar char="•"/>
            </a:pPr>
            <a:r>
              <a:rPr lang="en-US" baseline="0" dirty="0"/>
              <a:t>Building Math Thinkers</a:t>
            </a:r>
          </a:p>
          <a:p>
            <a:pPr marL="628650" lvl="1" indent="-171450">
              <a:buFont typeface="Arial" charset="0"/>
              <a:buChar char="•"/>
            </a:pPr>
            <a:r>
              <a:rPr lang="en-US" baseline="0" dirty="0"/>
              <a:t>Blocks and the Whole Child</a:t>
            </a:r>
          </a:p>
          <a:p>
            <a:pPr marL="171450" lvl="0" indent="-171450">
              <a:buFont typeface="Arial" charset="0"/>
              <a:buChar char="•"/>
            </a:pPr>
            <a:r>
              <a:rPr lang="en-US" baseline="0" dirty="0"/>
              <a:t>Arrange the informational banners throughout the exhibit area </a:t>
            </a:r>
          </a:p>
          <a:p>
            <a:pPr marL="628650" lvl="1" indent="-171450">
              <a:buFont typeface="Arial" charset="0"/>
              <a:buChar char="•"/>
            </a:pPr>
            <a:r>
              <a:rPr lang="en-US" baseline="0" dirty="0"/>
              <a:t>the orientation zone and the registration area are great places to place them, while people are waiting they should be able to read the information</a:t>
            </a:r>
          </a:p>
          <a:p>
            <a:pPr marL="171450" indent="-171450">
              <a:buFont typeface="Arial" charset="0"/>
              <a:buChar cha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also an outdoor vinyl BLOCK Fest® banner available to use.</a:t>
            </a:r>
          </a:p>
        </p:txBody>
      </p:sp>
      <p:sp>
        <p:nvSpPr>
          <p:cNvPr id="4" name="Slide Number Placeholder 3"/>
          <p:cNvSpPr>
            <a:spLocks noGrp="1"/>
          </p:cNvSpPr>
          <p:nvPr>
            <p:ph type="sldNum" sz="quarter" idx="5"/>
          </p:nvPr>
        </p:nvSpPr>
        <p:spPr/>
        <p:txBody>
          <a:bodyPr/>
          <a:lstStyle/>
          <a:p>
            <a:fld id="{2BA00974-7D54-1044-A936-BF40586F4CA2}" type="slidenum">
              <a:rPr lang="en-US" smtClean="0"/>
              <a:t>19</a:t>
            </a:fld>
            <a:endParaRPr lang="en-US"/>
          </a:p>
        </p:txBody>
      </p:sp>
    </p:spTree>
    <p:extLst>
      <p:ext uri="{BB962C8B-B14F-4D97-AF65-F5344CB8AC3E}">
        <p14:creationId xmlns:p14="http://schemas.microsoft.com/office/powerpoint/2010/main" val="1965633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BLOCK Fest®  was developed by the University of Idaho as a Parents as Teachers Demonstration Project in 2005. </a:t>
            </a:r>
          </a:p>
          <a:p>
            <a:r>
              <a:rPr lang="en-US" sz="1200" kern="1200" dirty="0">
                <a:solidFill>
                  <a:schemeClr val="tx1"/>
                </a:solidFill>
                <a:effectLst/>
                <a:latin typeface="+mn-lt"/>
                <a:ea typeface="+mn-ea"/>
                <a:cs typeface="+mn-cs"/>
              </a:rPr>
              <a:t>It started out as an idea for creating a parent-child learning event that was research-based. </a:t>
            </a:r>
          </a:p>
          <a:p>
            <a:r>
              <a:rPr lang="en-US" sz="1200" kern="1200" dirty="0">
                <a:solidFill>
                  <a:schemeClr val="tx1"/>
                </a:solidFill>
                <a:effectLst/>
                <a:latin typeface="+mn-lt"/>
                <a:ea typeface="+mn-ea"/>
                <a:cs typeface="+mn-cs"/>
              </a:rPr>
              <a:t>In the tradition of the University Extension System they looked for a way to take the research to the communities.</a:t>
            </a:r>
          </a:p>
          <a:p>
            <a:r>
              <a:rPr lang="en-US" sz="1200" kern="1200" dirty="0">
                <a:solidFill>
                  <a:schemeClr val="tx1"/>
                </a:solidFill>
                <a:effectLst/>
                <a:latin typeface="+mn-lt"/>
                <a:ea typeface="+mn-ea"/>
                <a:cs typeface="+mn-cs"/>
              </a:rPr>
              <a:t>At the same time, parent educators were finding families did not have blocks in their homes. they saw blocks as a vehicle for that would provide meaningful experience for broad range of children.  </a:t>
            </a:r>
          </a:p>
          <a:p>
            <a:r>
              <a:rPr lang="en-US" sz="1200" kern="1200" dirty="0">
                <a:solidFill>
                  <a:schemeClr val="tx1"/>
                </a:solidFill>
                <a:effectLst/>
                <a:latin typeface="+mn-lt"/>
                <a:ea typeface="+mn-ea"/>
                <a:cs typeface="+mn-cs"/>
              </a:rPr>
              <a:t>BLOCK Fest® had the generous support of First Lady Patricia Kempthorne and the Governor, as well as financial support from many Idaho businesses to begin its journey throughout the state of Idaho.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BLOCK Fest® is a research-based exhibit looked at research focuses on ages 8 months to 8 years. This hands-on interactive block play experience brings learning and fun to children and their caregivers. </a:t>
            </a:r>
          </a:p>
          <a:p>
            <a:r>
              <a:rPr lang="en-US" sz="1200" kern="1200" dirty="0">
                <a:solidFill>
                  <a:schemeClr val="tx1"/>
                </a:solidFill>
                <a:effectLst/>
                <a:latin typeface="+mn-lt"/>
                <a:ea typeface="+mn-ea"/>
                <a:cs typeface="+mn-cs"/>
              </a:rPr>
              <a:t>This family interactive event incorporates the entire family, regardless of age</a:t>
            </a:r>
          </a:p>
          <a:p>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2</a:t>
            </a:fld>
            <a:endParaRPr lang="en-US"/>
          </a:p>
        </p:txBody>
      </p:sp>
    </p:spTree>
    <p:extLst>
      <p:ext uri="{BB962C8B-B14F-4D97-AF65-F5344CB8AC3E}">
        <p14:creationId xmlns:p14="http://schemas.microsoft.com/office/powerpoint/2010/main" val="4220454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a:t>Lay out mats to create 4x5 mat station, 20 per station (</a:t>
            </a:r>
            <a:r>
              <a:rPr lang="en-US" dirty="0"/>
              <a:t>4x5 mats =</a:t>
            </a:r>
            <a:r>
              <a:rPr lang="en-US" baseline="0" dirty="0"/>
              <a:t> 8ft X 10ft space requirement)</a:t>
            </a:r>
          </a:p>
          <a:p>
            <a:pPr marL="171450" indent="-171450">
              <a:buFont typeface="Arial" charset="0"/>
              <a:buChar char="•"/>
            </a:pPr>
            <a:r>
              <a:rPr lang="en-US" baseline="0" dirty="0"/>
              <a:t>Swiffer® the mats once they are laid out and BEFORE unloading the blocks at the station</a:t>
            </a:r>
          </a:p>
          <a:p>
            <a:pPr marL="171450" indent="-171450">
              <a:buFont typeface="Arial" charset="0"/>
              <a:buChar char="•"/>
            </a:pPr>
            <a:r>
              <a:rPr lang="en-US" baseline="0" dirty="0"/>
              <a:t>Set up the A-frame for each station in a location that can be read while participants are at the station</a:t>
            </a:r>
          </a:p>
          <a:p>
            <a:pPr marL="171450" indent="-171450">
              <a:buFont typeface="Arial" charset="0"/>
              <a:buChar char="•"/>
            </a:pPr>
            <a:r>
              <a:rPr lang="en-US" baseline="0" dirty="0"/>
              <a:t>Unpack the blocks from the bags. Set up the storage containers, if needed and stage some of the blocks on the mat. Avoid unpacking all the blocks onto the mat, you want to leave room to build.</a:t>
            </a:r>
          </a:p>
          <a:p>
            <a:pPr marL="1714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a:t>Once all the bags are unloaded, move them to the designated area for exhibit bag storage.</a:t>
            </a:r>
          </a:p>
          <a:p>
            <a:pPr marL="628650" lvl="1" indent="-171450">
              <a:buFont typeface="Arial" charset="0"/>
              <a:buChar char="•"/>
            </a:pPr>
            <a:r>
              <a:rPr lang="en-US" baseline="0" dirty="0"/>
              <a:t>Often there is a room nearby to place them out of the way.</a:t>
            </a:r>
          </a:p>
          <a:p>
            <a:pPr marL="628650" lvl="1" indent="-171450">
              <a:buFont typeface="Arial" charset="0"/>
              <a:buChar char="•"/>
            </a:pPr>
            <a:r>
              <a:rPr lang="en-US" baseline="0" dirty="0"/>
              <a:t>Some choose to set the bags under the registration table because it is covered by the draping tablecloth, so they are not visible. </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a:t>We do not recommend keeping them near each station, this can cause the space to feel confined or pose a tripping hazard as participants move from station to station.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20</a:t>
            </a:fld>
            <a:endParaRPr lang="en-US"/>
          </a:p>
        </p:txBody>
      </p:sp>
    </p:spTree>
    <p:extLst>
      <p:ext uri="{BB962C8B-B14F-4D97-AF65-F5344CB8AC3E}">
        <p14:creationId xmlns:p14="http://schemas.microsoft.com/office/powerpoint/2010/main" val="1341224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 designated A-Frame full of information at each block station.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sign is block specific, containing helpful information on each of the five block types.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A-Frame is designed as a bilingual dual sided sign; one side is English, the other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sign includes items such as fun block facts, tips for parents, and an ’ask the expert’ section.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a valuable resource to the adult participants and designed to be read at floor level….be sure to read them!</a:t>
            </a:r>
          </a:p>
        </p:txBody>
      </p:sp>
      <p:sp>
        <p:nvSpPr>
          <p:cNvPr id="4" name="Slide Number Placeholder 3"/>
          <p:cNvSpPr>
            <a:spLocks noGrp="1"/>
          </p:cNvSpPr>
          <p:nvPr>
            <p:ph type="sldNum" sz="quarter" idx="5"/>
          </p:nvPr>
        </p:nvSpPr>
        <p:spPr/>
        <p:txBody>
          <a:bodyPr/>
          <a:lstStyle/>
          <a:p>
            <a:fld id="{2BA00974-7D54-1044-A936-BF40586F4CA2}" type="slidenum">
              <a:rPr lang="en-US" smtClean="0"/>
              <a:t>21</a:t>
            </a:fld>
            <a:endParaRPr lang="en-US"/>
          </a:p>
        </p:txBody>
      </p:sp>
    </p:spTree>
    <p:extLst>
      <p:ext uri="{BB962C8B-B14F-4D97-AF65-F5344CB8AC3E}">
        <p14:creationId xmlns:p14="http://schemas.microsoft.com/office/powerpoint/2010/main" val="3942992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look around, you’ll see we have 5 distinct play areas or </a:t>
            </a:r>
            <a:r>
              <a:rPr lang="en-US" b="1" cap="all" dirty="0"/>
              <a:t>stations</a:t>
            </a:r>
            <a:r>
              <a:rPr lang="en-US" dirty="0"/>
              <a:t> defined by 5 matted areas. </a:t>
            </a:r>
          </a:p>
          <a:p>
            <a:pPr marL="171450" indent="-171450">
              <a:buFont typeface="Arial" panose="020B0604020202020204" pitchFamily="34" charset="0"/>
              <a:buChar char="•"/>
            </a:pPr>
            <a:r>
              <a:rPr lang="en-US" dirty="0"/>
              <a:t>The mats provide a visual space for each station. </a:t>
            </a:r>
          </a:p>
          <a:p>
            <a:pPr marL="171450" indent="-171450">
              <a:buFont typeface="Arial" panose="020B0604020202020204" pitchFamily="34" charset="0"/>
              <a:buChar char="•"/>
            </a:pPr>
            <a:r>
              <a:rPr lang="en-US" dirty="0"/>
              <a:t>They also provide a solid surface for building while being comfortable for sitting on the floor so parents and children are able to play on the floor together. </a:t>
            </a:r>
          </a:p>
          <a:p>
            <a:pPr marL="171450" indent="-171450">
              <a:buFont typeface="Arial" panose="020B0604020202020204" pitchFamily="34" charset="0"/>
              <a:buChar char="•"/>
            </a:pPr>
            <a:r>
              <a:rPr lang="en-US" dirty="0"/>
              <a:t>The mats are non-allergenic, latex free, easy to care for, durable, and travel well. </a:t>
            </a:r>
          </a:p>
          <a:p>
            <a:pPr marL="171450" indent="-171450">
              <a:buFont typeface="Arial" panose="020B0604020202020204" pitchFamily="34" charset="0"/>
              <a:buChar char="•"/>
            </a:pPr>
            <a:r>
              <a:rPr lang="en-US" dirty="0"/>
              <a:t>The configuration of the mats can be flexible depending on how large the venue space is to set up the BLOCK Fest exhibit</a:t>
            </a:r>
            <a:br>
              <a:rPr lang="en-US" dirty="0"/>
            </a:br>
            <a:endParaRPr lang="en-US" dirty="0"/>
          </a:p>
          <a:p>
            <a:r>
              <a:rPr lang="en-US" dirty="0"/>
              <a:t>There</a:t>
            </a:r>
            <a:r>
              <a:rPr lang="en-US" baseline="0" dirty="0"/>
              <a:t> </a:t>
            </a:r>
            <a:r>
              <a:rPr lang="en-US" dirty="0"/>
              <a:t>are </a:t>
            </a:r>
            <a:r>
              <a:rPr lang="en-US" b="1" cap="all" dirty="0"/>
              <a:t>containers</a:t>
            </a:r>
            <a:r>
              <a:rPr lang="en-US" dirty="0"/>
              <a:t> at each station. The containers help transport the blocks and organize each station, they also provide an opportunity to practice cleaning up. By cleaning up after play we give the next child a chance to begin building with a blank slate.</a:t>
            </a:r>
          </a:p>
          <a:p>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22</a:t>
            </a:fld>
            <a:endParaRPr lang="en-US"/>
          </a:p>
        </p:txBody>
      </p:sp>
    </p:spTree>
    <p:extLst>
      <p:ext uri="{BB962C8B-B14F-4D97-AF65-F5344CB8AC3E}">
        <p14:creationId xmlns:p14="http://schemas.microsoft.com/office/powerpoint/2010/main" val="3247384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Station rotation occurs after every 10 minutes of block play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Emcee will signal the group to clean up, a microphone is helpful get the group’s attention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large group waits until each block station is picked up. Once each station is clean, the group rotates stations at the same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children are encouraged to choose their next block station, but remind families to stay together</a:t>
            </a:r>
          </a:p>
        </p:txBody>
      </p:sp>
      <p:sp>
        <p:nvSpPr>
          <p:cNvPr id="4" name="Slide Number Placeholder 3"/>
          <p:cNvSpPr>
            <a:spLocks noGrp="1"/>
          </p:cNvSpPr>
          <p:nvPr>
            <p:ph type="sldNum" sz="quarter" idx="5"/>
          </p:nvPr>
        </p:nvSpPr>
        <p:spPr/>
        <p:txBody>
          <a:bodyPr/>
          <a:lstStyle/>
          <a:p>
            <a:fld id="{2BA00974-7D54-1044-A936-BF40586F4CA2}" type="slidenum">
              <a:rPr lang="en-US" smtClean="0"/>
              <a:t>23</a:t>
            </a:fld>
            <a:endParaRPr lang="en-US"/>
          </a:p>
        </p:txBody>
      </p:sp>
    </p:spTree>
    <p:extLst>
      <p:ext uri="{BB962C8B-B14F-4D97-AF65-F5344CB8AC3E}">
        <p14:creationId xmlns:p14="http://schemas.microsoft.com/office/powerpoint/2010/main" val="2889383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children and parents to make clean-up part of the learning and play experience. </a:t>
            </a:r>
          </a:p>
          <a:p>
            <a:r>
              <a:rPr lang="en-US" dirty="0"/>
              <a:t>Clean up can incorporate learning…Think of some ways you can prompt that: clean-up by sorting, find all the red ones, how many fit in one handful? How fast can you clean-up?</a:t>
            </a:r>
          </a:p>
          <a:p>
            <a:r>
              <a:rPr lang="en-US" dirty="0"/>
              <a:t>Encourage children to try the next station but allow for </a:t>
            </a:r>
            <a:r>
              <a:rPr lang="en-US" dirty="0">
                <a:solidFill>
                  <a:srgbClr val="FFC000"/>
                </a:solidFill>
                <a:latin typeface="Black boys on mopeds" pitchFamily="2" charset="0"/>
              </a:rPr>
              <a:t>imagining</a:t>
            </a:r>
            <a:r>
              <a:rPr lang="en-US" dirty="0"/>
              <a:t> to continue if the child is determined to continue their creation and remember to help “save” a structure from “helpful friends” during clean-up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24</a:t>
            </a:fld>
            <a:endParaRPr lang="en-US"/>
          </a:p>
        </p:txBody>
      </p:sp>
    </p:spTree>
    <p:extLst>
      <p:ext uri="{BB962C8B-B14F-4D97-AF65-F5344CB8AC3E}">
        <p14:creationId xmlns:p14="http://schemas.microsoft.com/office/powerpoint/2010/main" val="2253501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92">
              <a:defRPr/>
            </a:pPr>
            <a:r>
              <a:rPr lang="en-US" dirty="0"/>
              <a:t>Remember these?</a:t>
            </a:r>
          </a:p>
          <a:p>
            <a:pPr defTabSz="914292">
              <a:defRPr/>
            </a:pPr>
            <a:endParaRPr lang="en-US" dirty="0"/>
          </a:p>
          <a:p>
            <a:pPr defTabSz="914292">
              <a:defRPr/>
            </a:pPr>
            <a:r>
              <a:rPr lang="en-US" dirty="0"/>
              <a:t>The feedback cards are passed out during the 5</a:t>
            </a:r>
            <a:r>
              <a:rPr lang="en-US" baseline="30000" dirty="0"/>
              <a:t>th</a:t>
            </a:r>
            <a:r>
              <a:rPr lang="en-US" dirty="0"/>
              <a:t> and final station rotation.</a:t>
            </a:r>
          </a:p>
          <a:p>
            <a:pPr defTabSz="914292">
              <a:defRPr/>
            </a:pPr>
            <a:r>
              <a:rPr lang="en-US" dirty="0"/>
              <a:t>Please encourage every adult participating to complete one; each person has their own experience and perspective.</a:t>
            </a:r>
          </a:p>
          <a:p>
            <a:pPr defTabSz="914292">
              <a:defRPr/>
            </a:pPr>
            <a:r>
              <a:rPr lang="en-US" dirty="0"/>
              <a:t>Distributing the cards before the 5</a:t>
            </a:r>
            <a:r>
              <a:rPr lang="en-US" baseline="30000" dirty="0"/>
              <a:t>th</a:t>
            </a:r>
            <a:r>
              <a:rPr lang="en-US" dirty="0"/>
              <a:t> rotation starts can be done by the Block Facilitators, the emcee, the floater if you have one. </a:t>
            </a:r>
          </a:p>
          <a:p>
            <a:pPr defTabSz="914292">
              <a:defRPr/>
            </a:pPr>
            <a:r>
              <a:rPr lang="en-US" dirty="0"/>
              <a:t>Collection of the cards can be done by the Block Facilitators, the floaters, the emcee, or returned to the Registration Table. The Emcee will explain to the participants on when to fill them out and instruct them on what to do with them upon completion based on the best option for your group or venue.</a:t>
            </a:r>
          </a:p>
          <a:p>
            <a:pPr defTabSz="914292">
              <a:defRPr/>
            </a:pPr>
            <a:endParaRPr lang="en-US" dirty="0"/>
          </a:p>
          <a:p>
            <a:pPr defTabSz="914292">
              <a:defRPr/>
            </a:pPr>
            <a:r>
              <a:rPr lang="en-US" dirty="0"/>
              <a:t>The host facilitating the event is responsible to collect the forms and get them submitted to Twiga after the event.</a:t>
            </a:r>
          </a:p>
          <a:p>
            <a:pPr defTabSz="914292">
              <a:defRPr/>
            </a:pPr>
            <a:endParaRPr lang="en-US" dirty="0"/>
          </a:p>
          <a:p>
            <a:pPr defTabSz="914292">
              <a:defRPr/>
            </a:pPr>
            <a:r>
              <a:rPr lang="en-US" dirty="0"/>
              <a:t>Let’s go ahead and circle back to the volunteer roles now that you have an idea of what the BLOCK Fest® Exhibit will look like look…</a:t>
            </a:r>
          </a:p>
        </p:txBody>
      </p:sp>
      <p:sp>
        <p:nvSpPr>
          <p:cNvPr id="4" name="Slide Number Placeholder 3"/>
          <p:cNvSpPr>
            <a:spLocks noGrp="1"/>
          </p:cNvSpPr>
          <p:nvPr>
            <p:ph type="sldNum" sz="quarter" idx="5"/>
          </p:nvPr>
        </p:nvSpPr>
        <p:spPr/>
        <p:txBody>
          <a:bodyPr/>
          <a:lstStyle/>
          <a:p>
            <a:fld id="{2BA00974-7D54-1044-A936-BF40586F4CA2}" type="slidenum">
              <a:rPr lang="en-US" smtClean="0"/>
              <a:t>25</a:t>
            </a:fld>
            <a:endParaRPr lang="en-US"/>
          </a:p>
        </p:txBody>
      </p:sp>
    </p:spTree>
    <p:extLst>
      <p:ext uri="{BB962C8B-B14F-4D97-AF65-F5344CB8AC3E}">
        <p14:creationId xmlns:p14="http://schemas.microsoft.com/office/powerpoint/2010/main" val="3473061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latin typeface="Trebuchet MS" pitchFamily="34" charset="0"/>
              </a:rPr>
              <a:t>Roles to fill are at the Registration Table, as Block Facilitators, Floaters, and as the Emcee</a:t>
            </a:r>
          </a:p>
          <a:p>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26</a:t>
            </a:fld>
            <a:endParaRPr lang="en-US"/>
          </a:p>
        </p:txBody>
      </p:sp>
    </p:spTree>
    <p:extLst>
      <p:ext uri="{BB962C8B-B14F-4D97-AF65-F5344CB8AC3E}">
        <p14:creationId xmlns:p14="http://schemas.microsoft.com/office/powerpoint/2010/main" val="2066559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EMCEE: This person facilitates the event. They are a trained BLOCK Fest® Host, with BLOCK Fest® experience.  </a:t>
            </a:r>
          </a:p>
          <a:p>
            <a:r>
              <a:rPr lang="en-US" baseline="0" dirty="0"/>
              <a:t>If the Emcee does not have previous experience with a </a:t>
            </a:r>
            <a:r>
              <a:rPr lang="en-US" dirty="0"/>
              <a:t>BLOCK Fest</a:t>
            </a:r>
            <a:r>
              <a:rPr lang="en-US" baseline="30000" dirty="0"/>
              <a:t>®</a:t>
            </a:r>
            <a:r>
              <a:rPr lang="en-US" dirty="0"/>
              <a:t> but has completed the BLOCK Fest® training, talk through the Emcee duties with a</a:t>
            </a:r>
            <a:r>
              <a:rPr lang="en-US" baseline="0" dirty="0"/>
              <a:t> representative from Twiga.</a:t>
            </a:r>
          </a:p>
          <a:p>
            <a:r>
              <a:rPr lang="en-US" baseline="0" dirty="0"/>
              <a:t>The Emcee…</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a:t>Greets the group and provides them with the orientation greeting</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a:t>Explains information about the flow of the event and gives the guidelines to follow</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a:t>Keeps track of time for the event and each rotation</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a:t>Signals clean-up and rotation time to the group</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a:t>Supports the mat facilitators and registration table  (designates floaters to needed areas)</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a:t>Ensures the participants are given the Feedback Cards at the fifth rotation and the cards are collected and submitted</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a:t>They close out the event , direct participants back to the Orientation Zone, and thank everyone for coming.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27</a:t>
            </a:fld>
            <a:endParaRPr lang="en-US"/>
          </a:p>
        </p:txBody>
      </p:sp>
    </p:spTree>
    <p:extLst>
      <p:ext uri="{BB962C8B-B14F-4D97-AF65-F5344CB8AC3E}">
        <p14:creationId xmlns:p14="http://schemas.microsoft.com/office/powerpoint/2010/main" val="3705841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Having two people stationed at the registration table will allow for a smoother process getting your participants ready to go.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volunteer at the Registration Table will greet the participants and sign them in. They will also answer any questions and guide participants to the orientation zone with instructions on how to prepare for the event to begin.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After participants are signed in, the volunteer will instruct them to go to the Orientation Zone, place their personal belongings, and remove their shoes.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Volunteers will provide the participants with the required forms for the event: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the sign in sheet – print the Attendance Sheet from the Host event access in the app. There are printed registration sheets if needed for drop-ins to document before they fill out the online registration.</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Participants can use the iPad with the app or any device and go to www.block-fest.herokuapp.com to begin registration.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the photo release information -  this indicates the parent/guardians permission on whether or not they will allow their child to be photographed or videoed. These images can be taken by Twiga Foundation, the hosting organization, and any other participant. When a child is NOT to be photographed, the Registration Volunteers will provide them with a sticker to place on the front and back of the child. Photo Release information is addressed in the Emcee’s Orientation Speech before the event begins.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registration table will also answer most of the inquiries from the participants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28</a:t>
            </a:fld>
            <a:endParaRPr lang="en-US"/>
          </a:p>
        </p:txBody>
      </p:sp>
    </p:spTree>
    <p:extLst>
      <p:ext uri="{BB962C8B-B14F-4D97-AF65-F5344CB8AC3E}">
        <p14:creationId xmlns:p14="http://schemas.microsoft.com/office/powerpoint/2010/main" val="4153327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BLOCK  FACILIATORS are volunteers who are stationed at each of the block stations. </a:t>
            </a:r>
          </a:p>
          <a:p>
            <a:pPr marL="0" indent="0">
              <a:buFontTx/>
              <a:buNone/>
            </a:pPr>
            <a:r>
              <a:rPr lang="en-US" baseline="0" dirty="0"/>
              <a:t>They help engage the parent &amp; child in play, ask “I wonder” questions to help scaffold learning, identify concepts the children are building and explain them (for example, pointing out parallel or symmetry in their structure), and use terminology for math, science, or art.</a:t>
            </a:r>
          </a:p>
          <a:p>
            <a:pPr marL="0" indent="0">
              <a:buFontTx/>
              <a:buNone/>
            </a:pPr>
            <a:endParaRPr lang="en-US" baseline="0" dirty="0"/>
          </a:p>
          <a:p>
            <a:pPr marL="0" indent="0">
              <a:buFontTx/>
              <a:buNone/>
            </a:pPr>
            <a:r>
              <a:rPr lang="en-US" baseline="0" dirty="0"/>
              <a:t>A minimum of 5 people are needed for block facilitators; one at each block station. Begin by selecting a block station that looks interesting to you. Get familiar with the blocks, their attributes, and read the A-frame of information. Stage some of the blocks to peak the curiosity of the children as they begin the event and select their station. </a:t>
            </a:r>
          </a:p>
          <a:p>
            <a:pPr marL="0" indent="0">
              <a:buFontTx/>
              <a:buNone/>
            </a:pPr>
            <a:endParaRPr lang="en-US" baseline="0" dirty="0"/>
          </a:p>
          <a:p>
            <a:pPr marL="0" indent="0">
              <a:buFontTx/>
              <a:buNone/>
            </a:pPr>
            <a:r>
              <a:rPr lang="en-US" baseline="0" dirty="0"/>
              <a:t>You are a resource for the parents and the children – encourage parent-child engagement while families are at your station. Utilize the “I Wonder Cards”, demonstrate modeling, as well as use descriptive language in your conversations. We will cover each of these tools and how to incorporate them as we move through the training.</a:t>
            </a:r>
          </a:p>
          <a:p>
            <a:pPr marL="0" indent="0">
              <a:buFontTx/>
              <a:buNone/>
            </a:pPr>
            <a:endParaRPr lang="en-US" baseline="0" dirty="0"/>
          </a:p>
          <a:p>
            <a:pPr marL="0" indent="0">
              <a:buFontTx/>
              <a:buNone/>
            </a:pPr>
            <a:r>
              <a:rPr lang="en-US" baseline="0" dirty="0"/>
              <a:t>When you are on the mat, practice and model practical communication efforts. Get at the child’s eye level, help children join in, encourage clean up, help children share or notice when they do.</a:t>
            </a:r>
          </a:p>
          <a:p>
            <a:pPr marL="0" indent="0">
              <a:buFontTx/>
              <a:buNone/>
            </a:pPr>
            <a:endParaRPr lang="en-US" baseline="0" dirty="0"/>
          </a:p>
          <a:p>
            <a:pPr marL="0" indent="0">
              <a:buFontTx/>
              <a:buNone/>
            </a:pPr>
            <a:r>
              <a:rPr lang="en-US" baseline="0" dirty="0"/>
              <a:t>In between events, the block facilitator will also refresh the block station to stage it for the next group.</a:t>
            </a:r>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29</a:t>
            </a:fld>
            <a:endParaRPr lang="en-US"/>
          </a:p>
        </p:txBody>
      </p:sp>
    </p:spTree>
    <p:extLst>
      <p:ext uri="{BB962C8B-B14F-4D97-AF65-F5344CB8AC3E}">
        <p14:creationId xmlns:p14="http://schemas.microsoft.com/office/powerpoint/2010/main" val="3528632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some verbiage within BLOCK Fest® I want to explain so the terms make sense as we move through the training.</a:t>
            </a:r>
          </a:p>
          <a:p>
            <a:pPr marL="171450" indent="-171450">
              <a:buFont typeface="Arial" panose="020B0604020202020204" pitchFamily="34" charset="0"/>
              <a:buChar char="•"/>
            </a:pPr>
            <a:r>
              <a:rPr lang="en-US" dirty="0"/>
              <a:t>BLOCK Fest® Exhibit: blocks and all other components needed to facilitate a BLOCK Fest® event</a:t>
            </a:r>
          </a:p>
          <a:p>
            <a:pPr marL="171450" indent="-171450">
              <a:buFont typeface="Arial" panose="020B0604020202020204" pitchFamily="34" charset="0"/>
              <a:buChar char="•"/>
            </a:pPr>
            <a:r>
              <a:rPr lang="en-US" dirty="0"/>
              <a:t>BLOCK Fest® Event: entire set up, facilitation, and disassembly of the BLOCK Fest® Exhibit</a:t>
            </a:r>
          </a:p>
          <a:p>
            <a:pPr marL="171450" indent="-171450">
              <a:buFont typeface="Arial" panose="020B0604020202020204" pitchFamily="34" charset="0"/>
              <a:buChar char="•"/>
            </a:pPr>
            <a:r>
              <a:rPr lang="en-US" dirty="0"/>
              <a:t>BLOCK Fest® Session: a one-hour experience with the BLOCK Fest® Exhibit </a:t>
            </a:r>
          </a:p>
          <a:p>
            <a:pPr marL="171450" indent="-171450">
              <a:buFont typeface="Arial" panose="020B0604020202020204" pitchFamily="34" charset="0"/>
              <a:buChar char="•"/>
            </a:pPr>
            <a:r>
              <a:rPr lang="en-US" dirty="0"/>
              <a:t>Block Station: a designated location for a specific type of block</a:t>
            </a:r>
          </a:p>
          <a:p>
            <a:pPr marL="171450" indent="-171450">
              <a:buFont typeface="Arial" panose="020B0604020202020204" pitchFamily="34" charset="0"/>
              <a:buChar char="•"/>
            </a:pPr>
            <a:r>
              <a:rPr lang="en-US" dirty="0"/>
              <a:t>Block or Mat Facilitator: the person assisting children and adults at the block station during the session </a:t>
            </a:r>
          </a:p>
          <a:p>
            <a:pPr marL="171450" indent="-171450">
              <a:buFont typeface="Arial" panose="020B0604020202020204" pitchFamily="34" charset="0"/>
              <a:buChar char="•"/>
            </a:pPr>
            <a:r>
              <a:rPr lang="en-US" dirty="0"/>
              <a:t>Orientation Zone: the area designated for the participants to wait until the event begins, this space is also where the participants will leave their personal belongings during the event</a:t>
            </a:r>
          </a:p>
          <a:p>
            <a:pPr marL="171450" indent="-171450">
              <a:buFont typeface="Arial" panose="020B0604020202020204" pitchFamily="34" charset="0"/>
              <a:buChar char="•"/>
            </a:pPr>
            <a:r>
              <a:rPr lang="en-US" dirty="0"/>
              <a:t>Feedback Card: an evaluation card for the adult participants to complete during the last block station rotation; they are collected and given to the Host at the end of the event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3</a:t>
            </a:fld>
            <a:endParaRPr lang="en-US"/>
          </a:p>
        </p:txBody>
      </p:sp>
    </p:spTree>
    <p:extLst>
      <p:ext uri="{BB962C8B-B14F-4D97-AF65-F5344CB8AC3E}">
        <p14:creationId xmlns:p14="http://schemas.microsoft.com/office/powerpoint/2010/main" val="650424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FLOATERS: These are extra volunteers who assist wherever needed…welcoming participants, guide families to the orientation zone, help keep participants in orientation zone before event begins, and monitor the personal items in the area, if they are being kept out of view during the event. Floaters will also sanitize those blocks the littles have sampled and tasted and have them ready for the next station rotation. They can also be available to move into block stations where more children have accumulated to support the block facilitator with engaging the children and adults.</a:t>
            </a:r>
          </a:p>
          <a:p>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30</a:t>
            </a:fld>
            <a:endParaRPr lang="en-US"/>
          </a:p>
        </p:txBody>
      </p:sp>
    </p:spTree>
    <p:extLst>
      <p:ext uri="{BB962C8B-B14F-4D97-AF65-F5344CB8AC3E}">
        <p14:creationId xmlns:p14="http://schemas.microsoft.com/office/powerpoint/2010/main" val="39167059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A00974-7D54-1044-A936-BF40586F4CA2}" type="slidenum">
              <a:rPr lang="en-US" smtClean="0"/>
              <a:t>31</a:t>
            </a:fld>
            <a:endParaRPr lang="en-US"/>
          </a:p>
        </p:txBody>
      </p:sp>
    </p:spTree>
    <p:extLst>
      <p:ext uri="{BB962C8B-B14F-4D97-AF65-F5344CB8AC3E}">
        <p14:creationId xmlns:p14="http://schemas.microsoft.com/office/powerpoint/2010/main" val="21820200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r>
              <a:rPr lang="en-US" altLang="en-US" sz="1200" dirty="0">
                <a:latin typeface="Optima" panose="02000503060000020004" pitchFamily="2" charset="0"/>
                <a:ea typeface="ＭＳ Ｐゴシック" panose="020B0600070205080204" pitchFamily="34" charset="-128"/>
                <a:cs typeface="Helvetica Neue" panose="02000503000000020004" pitchFamily="2" charset="0"/>
                <a:sym typeface="Optima" panose="02000503060000020004" pitchFamily="2" charset="0"/>
              </a:rPr>
              <a:t>Scaffolding, modeling, and usage of descriptive language are big parts of the BLOCK Fest® experience facilitated by the Block Facilitators.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Optima" panose="02000503060000020004" pitchFamily="2" charset="0"/>
                <a:ea typeface="ＭＳ Ｐゴシック" panose="020B0600070205080204" pitchFamily="34" charset="-128"/>
                <a:cs typeface="Helvetica Neue" panose="02000503000000020004" pitchFamily="2" charset="0"/>
                <a:sym typeface="Optima" panose="02000503060000020004" pitchFamily="2" charset="0"/>
              </a:rPr>
              <a:t>This video gives a brief overview of the 8 Stages of Block Play, </a:t>
            </a:r>
            <a:r>
              <a:rPr lang="en-US" dirty="0"/>
              <a:t>helps to recognize the various stages, </a:t>
            </a:r>
            <a:r>
              <a:rPr lang="en-US" altLang="en-US" sz="1200" dirty="0">
                <a:latin typeface="Optima" panose="02000503060000020004" pitchFamily="2" charset="0"/>
                <a:ea typeface="ＭＳ Ｐゴシック" panose="020B0600070205080204" pitchFamily="34" charset="-128"/>
                <a:cs typeface="Helvetica Neue" panose="02000503000000020004" pitchFamily="2" charset="0"/>
                <a:sym typeface="Optima" panose="02000503060000020004" pitchFamily="2" charset="0"/>
              </a:rPr>
              <a:t>explains moving through the stages is a natural progression increasing in complexity as the child spends more time playing with blocks, and will </a:t>
            </a:r>
            <a:r>
              <a:rPr lang="en-US" dirty="0"/>
              <a:t>help prepare you as a Block Facilitator in assisting a child to move from one stage into another.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32</a:t>
            </a:fld>
            <a:endParaRPr lang="en-US"/>
          </a:p>
        </p:txBody>
      </p:sp>
    </p:spTree>
    <p:extLst>
      <p:ext uri="{BB962C8B-B14F-4D97-AF65-F5344CB8AC3E}">
        <p14:creationId xmlns:p14="http://schemas.microsoft.com/office/powerpoint/2010/main" val="1573708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Scaffold</a:t>
            </a:r>
            <a:r>
              <a:rPr lang="en-US" dirty="0"/>
              <a:t> for the children and parents to help children try that next stage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at what this means…</a:t>
            </a:r>
          </a:p>
        </p:txBody>
      </p:sp>
      <p:sp>
        <p:nvSpPr>
          <p:cNvPr id="4" name="Slide Number Placeholder 3"/>
          <p:cNvSpPr>
            <a:spLocks noGrp="1"/>
          </p:cNvSpPr>
          <p:nvPr>
            <p:ph type="sldNum" sz="quarter" idx="5"/>
          </p:nvPr>
        </p:nvSpPr>
        <p:spPr/>
        <p:txBody>
          <a:bodyPr/>
          <a:lstStyle/>
          <a:p>
            <a:fld id="{2BA00974-7D54-1044-A936-BF40586F4CA2}" type="slidenum">
              <a:rPr lang="en-US" smtClean="0"/>
              <a:t>33</a:t>
            </a:fld>
            <a:endParaRPr lang="en-US"/>
          </a:p>
        </p:txBody>
      </p:sp>
    </p:spTree>
    <p:extLst>
      <p:ext uri="{BB962C8B-B14F-4D97-AF65-F5344CB8AC3E}">
        <p14:creationId xmlns:p14="http://schemas.microsoft.com/office/powerpoint/2010/main" val="32546019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use the </a:t>
            </a:r>
            <a:r>
              <a:rPr lang="en-US" b="1" u="sng" dirty="0"/>
              <a:t>language</a:t>
            </a:r>
            <a:r>
              <a:rPr lang="en-US" dirty="0"/>
              <a:t> of math and science to describe the play and discoveries of the children.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Math words…Count, Add, Order, Long, Square, 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Science words…heavy, balance, weight, hypothesis, after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Art words…pattern, color, motion, bright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encourage language by introducing vocabulary and inquiring about the structure the child is building.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Help children make discoveries by Identifying concepts you see them creating and using, give an explanation and a definition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34</a:t>
            </a:fld>
            <a:endParaRPr lang="en-US"/>
          </a:p>
        </p:txBody>
      </p:sp>
    </p:spTree>
    <p:extLst>
      <p:ext uri="{BB962C8B-B14F-4D97-AF65-F5344CB8AC3E}">
        <p14:creationId xmlns:p14="http://schemas.microsoft.com/office/powerpoint/2010/main" val="2731921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Model-</a:t>
            </a:r>
            <a:r>
              <a:rPr lang="en-US" dirty="0"/>
              <a:t> facilitators are constantly modeling feedback, descriptive language, open ended questions and naming discoveries. They also model some very practical skills like sitting with the children, communicating at eye level, helping children join, helping children have fun cleaning up and helping children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35</a:t>
            </a:fld>
            <a:endParaRPr lang="en-US"/>
          </a:p>
        </p:txBody>
      </p:sp>
    </p:spTree>
    <p:extLst>
      <p:ext uri="{BB962C8B-B14F-4D97-AF65-F5344CB8AC3E}">
        <p14:creationId xmlns:p14="http://schemas.microsoft.com/office/powerpoint/2010/main" val="17581765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see happening in these images?</a:t>
            </a:r>
          </a:p>
          <a:p>
            <a:r>
              <a:rPr lang="en-US" dirty="0"/>
              <a:t>Which stage do you see in these images?</a:t>
            </a:r>
          </a:p>
        </p:txBody>
      </p:sp>
      <p:sp>
        <p:nvSpPr>
          <p:cNvPr id="4" name="Slide Number Placeholder 3"/>
          <p:cNvSpPr>
            <a:spLocks noGrp="1"/>
          </p:cNvSpPr>
          <p:nvPr>
            <p:ph type="sldNum" sz="quarter" idx="5"/>
          </p:nvPr>
        </p:nvSpPr>
        <p:spPr/>
        <p:txBody>
          <a:bodyPr/>
          <a:lstStyle/>
          <a:p>
            <a:fld id="{2BA00974-7D54-1044-A936-BF40586F4CA2}" type="slidenum">
              <a:rPr lang="en-US" smtClean="0"/>
              <a:t>36</a:t>
            </a:fld>
            <a:endParaRPr lang="en-US"/>
          </a:p>
        </p:txBody>
      </p:sp>
    </p:spTree>
    <p:extLst>
      <p:ext uri="{BB962C8B-B14F-4D97-AF65-F5344CB8AC3E}">
        <p14:creationId xmlns:p14="http://schemas.microsoft.com/office/powerpoint/2010/main" val="2753552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150000"/>
              </a:lnSpc>
            </a:pPr>
            <a:r>
              <a:rPr lang="en-US" altLang="en-US" sz="1200" dirty="0">
                <a:latin typeface="Helvetica Neue" panose="02000503000000020004" pitchFamily="2" charset="0"/>
                <a:ea typeface="ＭＳ Ｐゴシック" panose="020B0600070205080204" pitchFamily="34" charset="-128"/>
                <a:cs typeface="Helvetica Neue" panose="02000503000000020004" pitchFamily="2" charset="0"/>
              </a:rPr>
              <a:t>These images represent a progression of stacking. </a:t>
            </a:r>
          </a:p>
          <a:p>
            <a:pPr eaLnBrk="1">
              <a:lnSpc>
                <a:spcPct val="150000"/>
              </a:lnSpc>
            </a:pPr>
            <a:r>
              <a:rPr lang="en-US" altLang="en-US" sz="1200" dirty="0">
                <a:latin typeface="Helvetica Neue" panose="02000503000000020004" pitchFamily="2" charset="0"/>
                <a:ea typeface="ＭＳ Ｐゴシック" panose="020B0600070205080204" pitchFamily="34" charset="-128"/>
                <a:cs typeface="Helvetica Neue" panose="02000503000000020004" pitchFamily="2" charset="0"/>
              </a:rPr>
              <a:t>This child demonstrates the continuation of vertical stacking and fortitude as she pushes to stack the boxes as high as possible, eventually recruiting some help from dad. </a:t>
            </a:r>
          </a:p>
          <a:p>
            <a:pPr eaLnBrk="1">
              <a:lnSpc>
                <a:spcPct val="150000"/>
              </a:lnSpc>
            </a:pPr>
            <a:endParaRPr lang="en-US" altLang="en-US" sz="1200" dirty="0">
              <a:latin typeface="Helvetica Neue" panose="02000503000000020004" pitchFamily="2" charset="0"/>
              <a:ea typeface="ＭＳ Ｐゴシック" panose="020B0600070205080204" pitchFamily="34" charset="-128"/>
              <a:cs typeface="Helvetica Neue" panose="02000503000000020004" pitchFamily="2" charset="0"/>
            </a:endParaRPr>
          </a:p>
          <a:p>
            <a:pPr eaLnBrk="1">
              <a:lnSpc>
                <a:spcPct val="150000"/>
              </a:lnSpc>
            </a:pPr>
            <a:r>
              <a:rPr lang="en-US" altLang="en-US" sz="1200" dirty="0">
                <a:latin typeface="Helvetica Neue" panose="02000503000000020004" pitchFamily="2" charset="0"/>
                <a:ea typeface="ＭＳ Ｐゴシック" panose="020B0600070205080204" pitchFamily="34" charset="-128"/>
                <a:cs typeface="Helvetica Neue" panose="02000503000000020004" pitchFamily="2" charset="0"/>
              </a:rPr>
              <a:t>Think about the possibility of learning that might have occurred in this scenario.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Think about how you as the facilitator could engage in this building process.</a:t>
            </a:r>
          </a:p>
          <a:p>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37</a:t>
            </a:fld>
            <a:endParaRPr lang="en-US"/>
          </a:p>
        </p:txBody>
      </p:sp>
    </p:spTree>
    <p:extLst>
      <p:ext uri="{BB962C8B-B14F-4D97-AF65-F5344CB8AC3E}">
        <p14:creationId xmlns:p14="http://schemas.microsoft.com/office/powerpoint/2010/main" val="13431979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identify the some of the stages of block play represented here in these two structures?</a:t>
            </a:r>
          </a:p>
          <a:p>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38</a:t>
            </a:fld>
            <a:endParaRPr lang="en-US"/>
          </a:p>
        </p:txBody>
      </p:sp>
    </p:spTree>
    <p:extLst>
      <p:ext uri="{BB962C8B-B14F-4D97-AF65-F5344CB8AC3E}">
        <p14:creationId xmlns:p14="http://schemas.microsoft.com/office/powerpoint/2010/main" val="4247953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150000"/>
              </a:lnSpc>
            </a:pPr>
            <a:r>
              <a:rPr lang="en-US" altLang="en-US" sz="1200" dirty="0">
                <a:latin typeface="Helvetica Neue" panose="02000503000000020004" pitchFamily="2" charset="0"/>
                <a:ea typeface="ＭＳ Ｐゴシック" panose="020B0600070205080204" pitchFamily="34" charset="-128"/>
                <a:cs typeface="Helvetica Neue" panose="02000503000000020004" pitchFamily="2" charset="0"/>
              </a:rPr>
              <a:t>We see a number of stages represented here.</a:t>
            </a:r>
          </a:p>
          <a:p>
            <a:pPr eaLnBrk="1">
              <a:lnSpc>
                <a:spcPct val="150000"/>
              </a:lnSpc>
            </a:pPr>
            <a:r>
              <a:rPr lang="en-US" altLang="en-US" sz="1200" dirty="0">
                <a:latin typeface="Helvetica Neue" panose="02000503000000020004" pitchFamily="2" charset="0"/>
                <a:ea typeface="ＭＳ Ｐゴシック" panose="020B0600070205080204" pitchFamily="34" charset="-128"/>
                <a:cs typeface="Helvetica Neue" panose="02000503000000020004" pitchFamily="2" charset="0"/>
              </a:rPr>
              <a:t>Did you identify stage 4? Did you move stage 4 right into stage 6, combing enclosures and bridges?</a:t>
            </a:r>
          </a:p>
          <a:p>
            <a:pPr eaLnBrk="1">
              <a:lnSpc>
                <a:spcPct val="150000"/>
              </a:lnSpc>
            </a:pPr>
            <a:r>
              <a:rPr lang="en-US" altLang="en-US" sz="1200" dirty="0">
                <a:latin typeface="Helvetica Neue" panose="02000503000000020004" pitchFamily="2" charset="0"/>
                <a:ea typeface="ＭＳ Ｐゴシック" panose="020B0600070205080204" pitchFamily="34" charset="-128"/>
                <a:cs typeface="Helvetica Neue" panose="02000503000000020004" pitchFamily="2" charset="0"/>
              </a:rPr>
              <a:t>Do you see stage 7? Building with patterns and symmetry in the taller structure.</a:t>
            </a:r>
          </a:p>
          <a:p>
            <a:pPr eaLnBrk="1">
              <a:lnSpc>
                <a:spcPct val="150000"/>
              </a:lnSpc>
            </a:pPr>
            <a:r>
              <a:rPr lang="en-US" altLang="en-US" sz="1200" dirty="0">
                <a:latin typeface="Helvetica Neue" panose="02000503000000020004" pitchFamily="2" charset="0"/>
                <a:ea typeface="ＭＳ Ｐゴシック" panose="020B0600070205080204" pitchFamily="34" charset="-128"/>
                <a:cs typeface="Helvetica Neue" panose="02000503000000020004" pitchFamily="2" charset="0"/>
              </a:rPr>
              <a:t>Did you identify the DISCOVERY happening as the little boy is sliding the block through the center of the structure?</a:t>
            </a:r>
          </a:p>
          <a:p>
            <a:pPr eaLnBrk="1">
              <a:lnSpc>
                <a:spcPct val="150000"/>
              </a:lnSpc>
            </a:pPr>
            <a:endParaRPr lang="en-US" altLang="en-US" sz="1200" dirty="0">
              <a:latin typeface="Helvetica Neue" panose="02000503000000020004" pitchFamily="2" charset="0"/>
              <a:ea typeface="ＭＳ Ｐゴシック" panose="020B0600070205080204" pitchFamily="34" charset="-128"/>
              <a:cs typeface="Helvetica Neue" panose="02000503000000020004" pitchFamily="2" charset="0"/>
            </a:endParaRPr>
          </a:p>
          <a:p>
            <a:pPr eaLnBrk="1">
              <a:lnSpc>
                <a:spcPct val="150000"/>
              </a:lnSpc>
            </a:pPr>
            <a:r>
              <a:rPr lang="en-US" altLang="en-US" sz="1200" dirty="0">
                <a:latin typeface="Helvetica Neue" panose="02000503000000020004" pitchFamily="2" charset="0"/>
                <a:ea typeface="ＭＳ Ｐゴシック" panose="020B0600070205080204" pitchFamily="34" charset="-128"/>
                <a:cs typeface="Helvetica Neue" panose="02000503000000020004" pitchFamily="2" charset="0"/>
              </a:rPr>
              <a:t>Let’s look at some of the stages you identified.</a:t>
            </a:r>
          </a:p>
          <a:p>
            <a:pPr eaLnBrk="1">
              <a:lnSpc>
                <a:spcPct val="150000"/>
              </a:lnSpc>
            </a:pPr>
            <a:endParaRPr lang="en-US" altLang="en-US" sz="1200" dirty="0">
              <a:latin typeface="Helvetica Neue" panose="02000503000000020004" pitchFamily="2" charset="0"/>
              <a:ea typeface="ＭＳ Ｐゴシック" panose="020B0600070205080204" pitchFamily="34" charset="-128"/>
              <a:cs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2BA00974-7D54-1044-A936-BF40586F4CA2}" type="slidenum">
              <a:rPr lang="en-US" smtClean="0"/>
              <a:t>39</a:t>
            </a:fld>
            <a:endParaRPr lang="en-US"/>
          </a:p>
        </p:txBody>
      </p:sp>
    </p:spTree>
    <p:extLst>
      <p:ext uri="{BB962C8B-B14F-4D97-AF65-F5344CB8AC3E}">
        <p14:creationId xmlns:p14="http://schemas.microsoft.com/office/powerpoint/2010/main" val="1301274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BF is a</a:t>
            </a:r>
            <a:r>
              <a:rPr lang="en-US" baseline="0" dirty="0"/>
              <a:t> designed to be a 1-hour experience split into five periods providing 10-minutes at each of the five block stations. </a:t>
            </a:r>
          </a:p>
          <a:p>
            <a:pPr marL="628650" lvl="1" indent="-171450">
              <a:buFont typeface="Arial" panose="020B0604020202020204" pitchFamily="34" charset="0"/>
              <a:buChar char="•"/>
            </a:pPr>
            <a:r>
              <a:rPr lang="en-US" baseline="0" dirty="0"/>
              <a:t>At the end of each 10 minute session, time is given to clean-up the current station before moving to the next station.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five block stations can comfortably accommodate up to 40 participants; this is assuming about 8 per station in a large room. Adding more than 40 participants reduces building space at the block stations. </a:t>
            </a:r>
            <a:r>
              <a:rPr lang="en-US" sz="1200" kern="1200" baseline="0" dirty="0">
                <a:solidFill>
                  <a:schemeClr val="tx1"/>
                </a:solidFill>
                <a:effectLst/>
                <a:latin typeface="+mn-lt"/>
                <a:ea typeface="+mn-ea"/>
                <a:cs typeface="+mn-cs"/>
              </a:rPr>
              <a:t>I</a:t>
            </a:r>
            <a:r>
              <a:rPr lang="en-US" baseline="0" dirty="0"/>
              <a:t>f set-up in a large room, with room around each station, it is possible to increase the capacity, but you also need to consider block count so everyone has enough to create</a:t>
            </a:r>
          </a:p>
          <a:p>
            <a:pPr marL="171450" indent="-171450">
              <a:buFont typeface="Arial" panose="020B0604020202020204" pitchFamily="34" charset="0"/>
              <a:buChar char="•"/>
            </a:pPr>
            <a:r>
              <a:rPr lang="en-US" baseline="0" dirty="0"/>
              <a:t>It can be facilitated for several one-hour events. In fact, try to plan for at least two consecutive event sessions since the exhibit is set up and ready</a:t>
            </a:r>
          </a:p>
          <a:p>
            <a:pPr marL="171450" indent="-171450">
              <a:buFont typeface="Arial" panose="020B0604020202020204" pitchFamily="34" charset="0"/>
              <a:buChar char="•"/>
            </a:pPr>
            <a:r>
              <a:rPr lang="en-US" baseline="0" dirty="0"/>
              <a:t>Allow 15-30 minutes between BF events for volunteers to take a break, and get next group of participants registered and ready to go</a:t>
            </a:r>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4</a:t>
            </a:fld>
            <a:endParaRPr lang="en-US"/>
          </a:p>
        </p:txBody>
      </p:sp>
    </p:spTree>
    <p:extLst>
      <p:ext uri="{BB962C8B-B14F-4D97-AF65-F5344CB8AC3E}">
        <p14:creationId xmlns:p14="http://schemas.microsoft.com/office/powerpoint/2010/main" val="40759701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even</a:t>
            </a:r>
            <a:r>
              <a:rPr lang="en-US" baseline="0" dirty="0"/>
              <a:t> the parents and caregivers have a role during BLOCK Fest®.</a:t>
            </a:r>
          </a:p>
          <a:p>
            <a:r>
              <a:rPr lang="en-US" dirty="0"/>
              <a:t>Encourage adults to sit down and play along side their child, block play is a fun activity for families to participate in together, regardless of age</a:t>
            </a:r>
          </a:p>
          <a:p>
            <a:r>
              <a:rPr lang="en-US" dirty="0"/>
              <a:t>Reading the information on the A-Frames at each station will equip the adults with information they can share with their child.</a:t>
            </a:r>
          </a:p>
          <a:p>
            <a:r>
              <a:rPr lang="en-US" dirty="0"/>
              <a:t>Adults should help their child track the stations they’ve participated in, encourage them to visit each station , and be ready to help clean up and try the next station.</a:t>
            </a:r>
          </a:p>
          <a:p>
            <a:r>
              <a:rPr lang="en-US" dirty="0"/>
              <a:t>The Block Facilitators have direct contact with the parents and children.  Encourage adults to engage and give them hints on how to communicate with</a:t>
            </a:r>
            <a:r>
              <a:rPr lang="en-US" baseline="0" dirty="0"/>
              <a:t> math language and give encouragement to the block play experience with their children. Remind them they can incorporate STEAM components into their child’s everyday activities.</a:t>
            </a:r>
            <a:endParaRPr lang="en-US" dirty="0"/>
          </a:p>
          <a:p>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40</a:t>
            </a:fld>
            <a:endParaRPr lang="en-US"/>
          </a:p>
        </p:txBody>
      </p:sp>
    </p:spTree>
    <p:extLst>
      <p:ext uri="{BB962C8B-B14F-4D97-AF65-F5344CB8AC3E}">
        <p14:creationId xmlns:p14="http://schemas.microsoft.com/office/powerpoint/2010/main" val="27143935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children jump right in and show us how it is done!!!</a:t>
            </a:r>
          </a:p>
          <a:p>
            <a:r>
              <a:rPr lang="en-US" sz="1200" dirty="0"/>
              <a:t>They ENJOY every minute.</a:t>
            </a:r>
          </a:p>
          <a:p>
            <a:r>
              <a:rPr lang="en-US" sz="1200" dirty="0"/>
              <a:t>Children are open to math &amp; science learning a very early age. Blocks provide the hands-on learning for many math and science concepts.</a:t>
            </a:r>
          </a:p>
          <a:p>
            <a:r>
              <a:rPr lang="en-US" sz="1200" dirty="0"/>
              <a:t>Parents can facilitate learning by playing along with their children, modeling, verbalizing and extending their knowledge. They will soak in the BLOCK Fest® experience as they create, build, learn, sharing and play with others and explore new concepts.</a:t>
            </a:r>
          </a:p>
          <a:p>
            <a:endParaRPr lang="en-US" sz="1200" dirty="0"/>
          </a:p>
          <a:p>
            <a:r>
              <a:rPr lang="en-US" sz="1200" dirty="0"/>
              <a:t>It is good to remember in a group environment like this, children may choose to work alone or with other children; they choose which they are comfortable with, the adults can help facilitate their choice.</a:t>
            </a:r>
          </a:p>
          <a:p>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41</a:t>
            </a:fld>
            <a:endParaRPr lang="en-US"/>
          </a:p>
        </p:txBody>
      </p:sp>
    </p:spTree>
    <p:extLst>
      <p:ext uri="{BB962C8B-B14F-4D97-AF65-F5344CB8AC3E}">
        <p14:creationId xmlns:p14="http://schemas.microsoft.com/office/powerpoint/2010/main" val="42935951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more than one event is scheduled the 15- 30 minutes in between can be used to give the volunteers a quick break, sanitize any blocks, and refresh the block stations with another block staging.</a:t>
            </a:r>
          </a:p>
        </p:txBody>
      </p:sp>
      <p:sp>
        <p:nvSpPr>
          <p:cNvPr id="4" name="Slide Number Placeholder 3"/>
          <p:cNvSpPr>
            <a:spLocks noGrp="1"/>
          </p:cNvSpPr>
          <p:nvPr>
            <p:ph type="sldNum" sz="quarter" idx="5"/>
          </p:nvPr>
        </p:nvSpPr>
        <p:spPr/>
        <p:txBody>
          <a:bodyPr/>
          <a:lstStyle/>
          <a:p>
            <a:fld id="{2BA00974-7D54-1044-A936-BF40586F4CA2}" type="slidenum">
              <a:rPr lang="en-US" smtClean="0"/>
              <a:t>42</a:t>
            </a:fld>
            <a:endParaRPr lang="en-US"/>
          </a:p>
        </p:txBody>
      </p:sp>
    </p:spTree>
    <p:extLst>
      <p:ext uri="{BB962C8B-B14F-4D97-AF65-F5344CB8AC3E}">
        <p14:creationId xmlns:p14="http://schemas.microsoft.com/office/powerpoint/2010/main" val="12267441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Once the event has ended, retrieve the bags and deliver each one to the appropriate station or location.</a:t>
            </a:r>
          </a:p>
          <a:p>
            <a:pPr marL="171450" indent="-171450">
              <a:buFont typeface="Arial" panose="020B0604020202020204" pitchFamily="34" charset="0"/>
              <a:buChar char="•"/>
            </a:pPr>
            <a:r>
              <a:rPr lang="en-US" dirty="0"/>
              <a:t>Identify any blocks needing sanitized</a:t>
            </a:r>
          </a:p>
          <a:p>
            <a:pPr marL="171450" indent="-171450">
              <a:buFont typeface="Arial" panose="020B0604020202020204" pitchFamily="34" charset="0"/>
              <a:buChar char="•"/>
            </a:pPr>
            <a:r>
              <a:rPr lang="en-US" dirty="0"/>
              <a:t>Pack up the blocks in the designated bins, boxes, and bags.</a:t>
            </a:r>
          </a:p>
          <a:p>
            <a:pPr marL="171450" indent="-171450">
              <a:buFont typeface="Arial" panose="020B0604020202020204" pitchFamily="34" charset="0"/>
              <a:buChar char="•"/>
            </a:pPr>
            <a:r>
              <a:rPr lang="en-US" dirty="0"/>
              <a:t>Swiffer the mats before disassembling and packing away.</a:t>
            </a:r>
          </a:p>
          <a:p>
            <a:pPr marL="171450" indent="-171450">
              <a:buFont typeface="Arial" panose="020B0604020202020204" pitchFamily="34" charset="0"/>
              <a:buChar char="•"/>
            </a:pPr>
            <a:r>
              <a:rPr lang="en-US" dirty="0"/>
              <a:t>Return the plastic totes from the foam block station to the ‘Open Me First’ bag and pack up the registration contents</a:t>
            </a:r>
          </a:p>
          <a:p>
            <a:pPr marL="171450" indent="-171450">
              <a:buFont typeface="Arial" panose="020B0604020202020204" pitchFamily="34" charset="0"/>
              <a:buChar char="•"/>
            </a:pPr>
            <a:r>
              <a:rPr lang="en-US" dirty="0"/>
              <a:t>Load the bags back into the trailer </a:t>
            </a:r>
          </a:p>
          <a:p>
            <a:pPr marL="171450" indent="-171450">
              <a:buFont typeface="Arial" panose="020B0604020202020204" pitchFamily="34" charset="0"/>
              <a:buChar char="•"/>
            </a:pPr>
            <a:r>
              <a:rPr lang="en-US" dirty="0"/>
              <a:t>Verify the Feedback Cards have all been collected and given to the BLOCK Fest® Host for submission to the Twiga Foundation</a:t>
            </a:r>
          </a:p>
          <a:p>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43</a:t>
            </a:fld>
            <a:endParaRPr lang="en-US"/>
          </a:p>
        </p:txBody>
      </p:sp>
    </p:spTree>
    <p:extLst>
      <p:ext uri="{BB962C8B-B14F-4D97-AF65-F5344CB8AC3E}">
        <p14:creationId xmlns:p14="http://schemas.microsoft.com/office/powerpoint/2010/main" val="34843550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Always “Socks and Blocks”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Children must be accompanied by an adult, no drop-offs at the event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the banners and signs to familiarize yourself with block play and the block types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Encourage the adult participants to do the same by reading the material provided at the event.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Feedback cards are handed out during the fifth rotation, encourage adults to complete them and remember to collect them.</a:t>
            </a:r>
          </a:p>
        </p:txBody>
      </p:sp>
      <p:sp>
        <p:nvSpPr>
          <p:cNvPr id="4" name="Slide Number Placeholder 3"/>
          <p:cNvSpPr>
            <a:spLocks noGrp="1"/>
          </p:cNvSpPr>
          <p:nvPr>
            <p:ph type="sldNum" sz="quarter" idx="5"/>
          </p:nvPr>
        </p:nvSpPr>
        <p:spPr/>
        <p:txBody>
          <a:bodyPr/>
          <a:lstStyle/>
          <a:p>
            <a:fld id="{2BA00974-7D54-1044-A936-BF40586F4CA2}" type="slidenum">
              <a:rPr lang="en-US" smtClean="0"/>
              <a:t>44</a:t>
            </a:fld>
            <a:endParaRPr lang="en-US"/>
          </a:p>
        </p:txBody>
      </p:sp>
    </p:spTree>
    <p:extLst>
      <p:ext uri="{BB962C8B-B14F-4D97-AF65-F5344CB8AC3E}">
        <p14:creationId xmlns:p14="http://schemas.microsoft.com/office/powerpoint/2010/main" val="38426810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When you arrive the day of the event…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Sign in, having a reference list can be helpful if you need to identify the volunteers who attended at a later date, especially if they seek BLOCK Fest® Host Training Certification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Put on a name tag, they should be provided with the exhibit or wear your personal name badge associated with your agency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Grab an apron; the volunteers participating as block facilitators are given a green BLOCK Fest® apron like those shown in the photo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Wear your apron, the pockets will hold materials needed during the event, such as…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 Wonder Cards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Feedback Cards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Pencils or Pens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‘Playing and Learning with Blocks’ Handbook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Know where the restrooms, drinking fountains, and exits are located in your venue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Remember to use descriptive language and HAVE FUN!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45</a:t>
            </a:fld>
            <a:endParaRPr lang="en-US"/>
          </a:p>
        </p:txBody>
      </p:sp>
    </p:spTree>
    <p:extLst>
      <p:ext uri="{BB962C8B-B14F-4D97-AF65-F5344CB8AC3E}">
        <p14:creationId xmlns:p14="http://schemas.microsoft.com/office/powerpoint/2010/main" val="14933443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learn quickly that BLOCK Fest® was designed to be set up and taken down quickly and easily transported to the next event.</a:t>
            </a:r>
          </a:p>
          <a:p>
            <a:r>
              <a:rPr lang="en-US" dirty="0"/>
              <a:t>Each BLOCK Fest® event will give you an opportunity to practice what you have learned.</a:t>
            </a:r>
          </a:p>
          <a:p>
            <a:r>
              <a:rPr lang="en-US" dirty="0"/>
              <a:t>No one can describe the dynamics and energy of the real event. THAT you will experience yourself!</a:t>
            </a:r>
          </a:p>
          <a:p>
            <a:r>
              <a:rPr lang="en-US" dirty="0"/>
              <a:t>Thank you for you time and your participation! Happy BLOCK </a:t>
            </a:r>
            <a:r>
              <a:rPr lang="en-US" dirty="0" err="1"/>
              <a:t>Festing</a:t>
            </a:r>
            <a:r>
              <a:rPr lang="en-US" dirty="0"/>
              <a:t>!</a:t>
            </a:r>
          </a:p>
          <a:p>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46</a:t>
            </a:fld>
            <a:endParaRPr lang="en-US"/>
          </a:p>
        </p:txBody>
      </p:sp>
    </p:spTree>
    <p:extLst>
      <p:ext uri="{BB962C8B-B14F-4D97-AF65-F5344CB8AC3E}">
        <p14:creationId xmlns:p14="http://schemas.microsoft.com/office/powerpoint/2010/main" val="2460189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Here are the basic guidelines of a BLOCK Fest® event:</a:t>
            </a:r>
          </a:p>
          <a:p>
            <a:pPr marL="171450" indent="-171450">
              <a:buFont typeface="Arial" charset="0"/>
              <a:buChar char="•"/>
            </a:pPr>
            <a:r>
              <a:rPr lang="en-US" baseline="0" dirty="0"/>
              <a:t>BLOCK Fest® is not a drop-off event. Parents &amp; caregivers must accompany their children during the event.</a:t>
            </a:r>
          </a:p>
          <a:p>
            <a:pPr marL="171450" indent="-171450">
              <a:buFont typeface="Arial" charset="0"/>
              <a:buChar char="•"/>
            </a:pPr>
            <a:r>
              <a:rPr lang="en-US" sz="1200" kern="1200" dirty="0">
                <a:solidFill>
                  <a:schemeClr val="tx1"/>
                </a:solidFill>
                <a:effectLst/>
                <a:latin typeface="+mn-lt"/>
                <a:ea typeface="+mn-ea"/>
                <a:cs typeface="+mn-cs"/>
              </a:rPr>
              <a:t>Once BLOCK Fest</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begins it will flow easily from one station to the other. Station selection can happen in two ways:</a:t>
            </a:r>
          </a:p>
          <a:p>
            <a:pPr marL="628650" lvl="1" indent="-171450">
              <a:buFont typeface="Arial" charset="0"/>
              <a:buChar char="•"/>
            </a:pPr>
            <a:r>
              <a:rPr lang="en-US" baseline="0" dirty="0"/>
              <a:t>The child gets to choose which station they move to next. </a:t>
            </a:r>
            <a:r>
              <a:rPr lang="en-US" sz="1200" kern="1200" dirty="0">
                <a:solidFill>
                  <a:schemeClr val="tx1"/>
                </a:solidFill>
                <a:effectLst/>
                <a:latin typeface="+mn-lt"/>
                <a:ea typeface="+mn-ea"/>
                <a:cs typeface="+mn-cs"/>
              </a:rPr>
              <a:t>The children and families seem to self regulate and we encourage the child to choose their stations. </a:t>
            </a:r>
            <a:r>
              <a:rPr lang="en-US" baseline="0" dirty="0"/>
              <a:t>We also encourage them to rotate and try every station. </a:t>
            </a:r>
          </a:p>
          <a:p>
            <a:pPr marL="1085850" lvl="2" indent="-171450">
              <a:buFont typeface="Arial" charset="0"/>
              <a:buChar char="•"/>
            </a:pPr>
            <a:r>
              <a:rPr lang="en-US" baseline="0" dirty="0"/>
              <a:t>However, if a child wants to continue creating something they are building, please help them “save” their structure during clean up.</a:t>
            </a:r>
          </a:p>
          <a:p>
            <a:pPr marL="628650" lvl="1" indent="-171450">
              <a:buFont typeface="Arial" charset="0"/>
              <a:buChar char="•"/>
            </a:pPr>
            <a:r>
              <a:rPr lang="en-US" baseline="0" dirty="0"/>
              <a:t>You can also structure the groups and/or rotation. For example, designating certain people to a station and rotating the group clockwise.</a:t>
            </a:r>
          </a:p>
          <a:p>
            <a:pPr marL="171450" indent="-171450">
              <a:buFont typeface="Arial" charset="0"/>
              <a:buChar char="•"/>
            </a:pPr>
            <a:r>
              <a:rPr lang="en-US" baseline="0" dirty="0"/>
              <a:t>During station rotation, the family unit stays together; an adult must accompany their child or children to each station</a:t>
            </a:r>
          </a:p>
          <a:p>
            <a:pPr marL="171450" indent="-171450">
              <a:buFont typeface="Arial" charset="0"/>
              <a:buChar char="•"/>
            </a:pPr>
            <a:r>
              <a:rPr lang="en-US" baseline="0" dirty="0"/>
              <a:t>Encourage the parents and caregivers to get down on the mats to engage and play with their children and to read the banners and signs…they are full of information</a:t>
            </a:r>
          </a:p>
          <a:p>
            <a:pPr marL="171450" indent="-171450">
              <a:buFont typeface="Arial" charset="0"/>
              <a:buChar char="•"/>
            </a:pPr>
            <a:r>
              <a:rPr lang="en-US" baseline="0" dirty="0"/>
              <a:t>Keeping food and drink out of the Exhibit Area helps to preserve the blocks and the mats.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“SOCKS &amp; BLOCKS” is the term used during the event. No shoes or bare feet for safety and sanitary reasons.</a:t>
            </a:r>
            <a:endParaRPr lang="en-US" dirty="0"/>
          </a:p>
          <a:p>
            <a:pPr marL="628650" lvl="1" indent="-171450">
              <a:buFont typeface="Arial" charset="0"/>
              <a:buChar char="•"/>
            </a:pPr>
            <a:r>
              <a:rPr lang="en-US" baseline="0" dirty="0"/>
              <a:t>During the spring and summer many people do not have socks on. It is possible there will be socks available for people to borrow during the event. The dirty socks are collected after the event, someone washes and returns them to the exhibit.</a:t>
            </a:r>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5</a:t>
            </a:fld>
            <a:endParaRPr lang="en-US"/>
          </a:p>
        </p:txBody>
      </p:sp>
    </p:spTree>
    <p:extLst>
      <p:ext uri="{BB962C8B-B14F-4D97-AF65-F5344CB8AC3E}">
        <p14:creationId xmlns:p14="http://schemas.microsoft.com/office/powerpoint/2010/main" val="2256520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92">
              <a:defRPr/>
            </a:pPr>
            <a:r>
              <a:rPr lang="en-US" dirty="0"/>
              <a:t>Getting feedback is an important part</a:t>
            </a:r>
            <a:r>
              <a:rPr lang="en-US" baseline="0" dirty="0"/>
              <a:t> of the event so we can improve the implementation of </a:t>
            </a:r>
            <a:r>
              <a:rPr lang="en-US" dirty="0"/>
              <a:t>BLOCK Fest</a:t>
            </a:r>
            <a:r>
              <a:rPr lang="en-US" baseline="30000" dirty="0"/>
              <a:t>®</a:t>
            </a:r>
            <a:r>
              <a:rPr lang="en-US" dirty="0"/>
              <a:t>  and understand its impact. As well as imperative information for the host organization to evaluate the success of their event. BLOCK Fest</a:t>
            </a:r>
            <a:r>
              <a:rPr lang="en-US" baseline="30000" dirty="0"/>
              <a:t>®</a:t>
            </a:r>
            <a:r>
              <a:rPr lang="en-US" dirty="0"/>
              <a:t>  was created based on longitudinal research showing children who participated in block play between the ages of 8 months and 8 years performed better in math and STEM related subjects in high school.  </a:t>
            </a:r>
          </a:p>
          <a:p>
            <a:pPr defTabSz="914292">
              <a:defRPr/>
            </a:pPr>
            <a:endParaRPr lang="en-US" dirty="0"/>
          </a:p>
          <a:p>
            <a:pPr defTabSz="914292">
              <a:defRPr/>
            </a:pPr>
            <a:r>
              <a:rPr lang="en-US" dirty="0"/>
              <a:t>The feedback cards are passed out to all adult participants during the 5</a:t>
            </a:r>
            <a:r>
              <a:rPr lang="en-US" baseline="30000" dirty="0"/>
              <a:t>th</a:t>
            </a:r>
            <a:r>
              <a:rPr lang="en-US" dirty="0"/>
              <a:t> and final station rotation. There are English and Spanish forms available. They are a quick two-sided questionnaire, please encourage every adult participating to complete one.</a:t>
            </a:r>
          </a:p>
        </p:txBody>
      </p:sp>
      <p:sp>
        <p:nvSpPr>
          <p:cNvPr id="4" name="Slide Number Placeholder 3"/>
          <p:cNvSpPr>
            <a:spLocks noGrp="1"/>
          </p:cNvSpPr>
          <p:nvPr>
            <p:ph type="sldNum" sz="quarter" idx="5"/>
          </p:nvPr>
        </p:nvSpPr>
        <p:spPr/>
        <p:txBody>
          <a:bodyPr/>
          <a:lstStyle/>
          <a:p>
            <a:fld id="{2BA00974-7D54-1044-A936-BF40586F4CA2}" type="slidenum">
              <a:rPr lang="en-US" smtClean="0"/>
              <a:t>6</a:t>
            </a:fld>
            <a:endParaRPr lang="en-US"/>
          </a:p>
        </p:txBody>
      </p:sp>
    </p:spTree>
    <p:extLst>
      <p:ext uri="{BB962C8B-B14F-4D97-AF65-F5344CB8AC3E}">
        <p14:creationId xmlns:p14="http://schemas.microsoft.com/office/powerpoint/2010/main" val="4169387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Pre-registration is highly advised</a:t>
            </a:r>
          </a:p>
          <a:p>
            <a:pPr marL="171450" indent="-171450">
              <a:buFont typeface="Arial" panose="020B0604020202020204" pitchFamily="34" charset="0"/>
              <a:buChar char="•"/>
            </a:pPr>
            <a:r>
              <a:rPr lang="en-US" dirty="0"/>
              <a:t>Explain the registration process for your event to your group</a:t>
            </a:r>
          </a:p>
        </p:txBody>
      </p:sp>
      <p:sp>
        <p:nvSpPr>
          <p:cNvPr id="4" name="Slide Number Placeholder 3"/>
          <p:cNvSpPr>
            <a:spLocks noGrp="1"/>
          </p:cNvSpPr>
          <p:nvPr>
            <p:ph type="sldNum" sz="quarter" idx="5"/>
          </p:nvPr>
        </p:nvSpPr>
        <p:spPr/>
        <p:txBody>
          <a:bodyPr/>
          <a:lstStyle/>
          <a:p>
            <a:fld id="{2BA00974-7D54-1044-A936-BF40586F4CA2}" type="slidenum">
              <a:rPr lang="en-US" smtClean="0"/>
              <a:t>7</a:t>
            </a:fld>
            <a:endParaRPr lang="en-US"/>
          </a:p>
        </p:txBody>
      </p:sp>
    </p:spTree>
    <p:extLst>
      <p:ext uri="{BB962C8B-B14F-4D97-AF65-F5344CB8AC3E}">
        <p14:creationId xmlns:p14="http://schemas.microsoft.com/office/powerpoint/2010/main" val="2249820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Volunteers are essential for running a BLOCK Fest®  event. At a minimum 7 volunteers are needed for each one-hour session,</a:t>
            </a:r>
            <a:r>
              <a:rPr lang="en-US" baseline="0" dirty="0"/>
              <a:t> but ideally 8-10 volunteers allow the event to flow smoothly. </a:t>
            </a:r>
          </a:p>
          <a:p>
            <a:pPr marL="0" indent="0">
              <a:buFontTx/>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role of a volunteer can be at the registration table, as a block facilitator, as a floater. The event emcee will be the BLOCK Fest® Host.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look at these individual roles more specifically later in the training.</a:t>
            </a:r>
          </a:p>
          <a:p>
            <a:endParaRPr lang="en-US" baseline="0" dirty="0">
              <a:latin typeface="Trebuchet MS" pitchFamily="34" charset="0"/>
            </a:endParaRPr>
          </a:p>
          <a:p>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8</a:t>
            </a:fld>
            <a:endParaRPr lang="en-US"/>
          </a:p>
        </p:txBody>
      </p:sp>
    </p:spTree>
    <p:extLst>
      <p:ext uri="{BB962C8B-B14F-4D97-AF65-F5344CB8AC3E}">
        <p14:creationId xmlns:p14="http://schemas.microsoft.com/office/powerpoint/2010/main" val="2650977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b="0" dirty="0"/>
              <a:t>You are going to need designated spaces for …</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lang="en-US" b="1" dirty="0"/>
              <a:t>Volunteer Base</a:t>
            </a:r>
            <a:endParaRPr lang="en-US" dirty="0"/>
          </a:p>
          <a:p>
            <a:pPr>
              <a:buFont typeface="Wingdings" pitchFamily="2" charset="2"/>
              <a:buChar char="v"/>
            </a:pPr>
            <a:r>
              <a:rPr lang="en-US" b="1" dirty="0"/>
              <a:t>Registration</a:t>
            </a:r>
          </a:p>
          <a:p>
            <a:pPr>
              <a:buFont typeface="Wingdings" pitchFamily="2" charset="2"/>
              <a:buChar char="v"/>
            </a:pPr>
            <a:r>
              <a:rPr lang="en-US" b="1" dirty="0"/>
              <a:t>Orientation Zone</a:t>
            </a:r>
            <a:endParaRPr lang="en-US" dirty="0"/>
          </a:p>
          <a:p>
            <a:pPr>
              <a:buFont typeface="Wingdings" pitchFamily="2" charset="2"/>
              <a:buChar char="v"/>
            </a:pPr>
            <a:r>
              <a:rPr lang="en-US" b="1" dirty="0"/>
              <a:t>Block Stations</a:t>
            </a:r>
          </a:p>
          <a:p>
            <a:endParaRPr lang="en-US" dirty="0"/>
          </a:p>
          <a:p>
            <a:r>
              <a:rPr lang="en-US" dirty="0"/>
              <a:t>Let’s look at the purpose of each area and what they will look like.</a:t>
            </a:r>
          </a:p>
          <a:p>
            <a:endParaRPr lang="en-US" dirty="0"/>
          </a:p>
          <a:p>
            <a:endParaRPr lang="en-US" dirty="0"/>
          </a:p>
        </p:txBody>
      </p:sp>
      <p:sp>
        <p:nvSpPr>
          <p:cNvPr id="4" name="Slide Number Placeholder 3"/>
          <p:cNvSpPr>
            <a:spLocks noGrp="1"/>
          </p:cNvSpPr>
          <p:nvPr>
            <p:ph type="sldNum" sz="quarter" idx="5"/>
          </p:nvPr>
        </p:nvSpPr>
        <p:spPr/>
        <p:txBody>
          <a:bodyPr/>
          <a:lstStyle/>
          <a:p>
            <a:fld id="{2BA00974-7D54-1044-A936-BF40586F4CA2}" type="slidenum">
              <a:rPr lang="en-US" smtClean="0"/>
              <a:t>9</a:t>
            </a:fld>
            <a:endParaRPr lang="en-US"/>
          </a:p>
        </p:txBody>
      </p:sp>
    </p:spTree>
    <p:extLst>
      <p:ext uri="{BB962C8B-B14F-4D97-AF65-F5344CB8AC3E}">
        <p14:creationId xmlns:p14="http://schemas.microsoft.com/office/powerpoint/2010/main" val="3232136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3/4/20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4071032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3/4/20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943678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3/4/20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428489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3/4/20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546358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3/4/20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675829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3/4/20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339025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3/4/20</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561524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3/4/20</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704561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3/4/20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792409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3/4/20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47390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3/4/20</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468794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smtClean="0"/>
              <a:pPr/>
              <a:t>3/4/20</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2403389752"/>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0" y="4484371"/>
            <a:ext cx="11707366" cy="1735454"/>
          </a:xfrm>
        </p:spPr>
        <p:txBody>
          <a:bodyPr anchor="ctr">
            <a:normAutofit/>
          </a:bodyPr>
          <a:lstStyle/>
          <a:p>
            <a:pPr algn="ctr"/>
            <a:r>
              <a:rPr lang="en-US" sz="5400" dirty="0">
                <a:latin typeface="KG Blank Space Sketch" panose="02000000000000000000" pitchFamily="2" charset="77"/>
                <a:ea typeface="Arial" charset="0"/>
                <a:cs typeface="Arial" charset="0"/>
              </a:rPr>
              <a:t>Volunteering at BLOCK Fest®</a:t>
            </a:r>
          </a:p>
        </p:txBody>
      </p:sp>
      <p:pic>
        <p:nvPicPr>
          <p:cNvPr id="15" name="Picture 14" descr="A picture containing screenshot&#13;&#10;&#13;&#10;Description automatically generated">
            <a:extLst>
              <a:ext uri="{FF2B5EF4-FFF2-40B4-BE49-F238E27FC236}">
                <a16:creationId xmlns:a16="http://schemas.microsoft.com/office/drawing/2014/main" id="{CBCE0530-9CAB-0D48-8C75-04F2C704C8F4}"/>
              </a:ext>
            </a:extLst>
          </p:cNvPr>
          <p:cNvPicPr>
            <a:picLocks noChangeAspect="1"/>
          </p:cNvPicPr>
          <p:nvPr/>
        </p:nvPicPr>
        <p:blipFill rotWithShape="1">
          <a:blip r:embed="rId3"/>
          <a:srcRect t="39184" r="1202" b="34422"/>
          <a:stretch/>
        </p:blipFill>
        <p:spPr>
          <a:xfrm>
            <a:off x="411892" y="1015132"/>
            <a:ext cx="11043939" cy="2950458"/>
          </a:xfrm>
          <a:prstGeom prst="rect">
            <a:avLst/>
          </a:prstGeom>
        </p:spPr>
      </p:pic>
    </p:spTree>
    <p:extLst>
      <p:ext uri="{BB962C8B-B14F-4D97-AF65-F5344CB8AC3E}">
        <p14:creationId xmlns:p14="http://schemas.microsoft.com/office/powerpoint/2010/main" val="41329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EDBA180-F7F5-43E0-B455-5FC16E257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CA42AC7-0102-4C6B-A360-D98DDCD5D0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8874233" cy="5334001"/>
          </a:xfrm>
          <a:custGeom>
            <a:avLst/>
            <a:gdLst>
              <a:gd name="connsiteX0" fmla="*/ 0 w 8874233"/>
              <a:gd name="connsiteY0" fmla="*/ 0 h 5334001"/>
              <a:gd name="connsiteX1" fmla="*/ 1126566 w 8874233"/>
              <a:gd name="connsiteY1" fmla="*/ 0 h 5334001"/>
              <a:gd name="connsiteX2" fmla="*/ 7534656 w 8874233"/>
              <a:gd name="connsiteY2" fmla="*/ 0 h 5334001"/>
              <a:gd name="connsiteX3" fmla="*/ 8874233 w 8874233"/>
              <a:gd name="connsiteY3" fmla="*/ 0 h 5334001"/>
              <a:gd name="connsiteX4" fmla="*/ 7858591 w 8874233"/>
              <a:gd name="connsiteY4" fmla="*/ 5334001 h 5334001"/>
              <a:gd name="connsiteX5" fmla="*/ 7534656 w 8874233"/>
              <a:gd name="connsiteY5" fmla="*/ 5334001 h 5334001"/>
              <a:gd name="connsiteX6" fmla="*/ 590 w 8874233"/>
              <a:gd name="connsiteY6" fmla="*/ 5334001 h 5334001"/>
              <a:gd name="connsiteX7" fmla="*/ 0 w 8874233"/>
              <a:gd name="connsiteY7" fmla="*/ 5334001 h 533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4233" h="5334001">
                <a:moveTo>
                  <a:pt x="0" y="0"/>
                </a:moveTo>
                <a:lnTo>
                  <a:pt x="1126566" y="0"/>
                </a:lnTo>
                <a:lnTo>
                  <a:pt x="7534656" y="0"/>
                </a:lnTo>
                <a:lnTo>
                  <a:pt x="8874233" y="0"/>
                </a:lnTo>
                <a:lnTo>
                  <a:pt x="7858591" y="5334001"/>
                </a:lnTo>
                <a:lnTo>
                  <a:pt x="7534656" y="5334001"/>
                </a:lnTo>
                <a:lnTo>
                  <a:pt x="590"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B64C5F1-ABA7-2348-B059-4262C72ECE58}"/>
              </a:ext>
            </a:extLst>
          </p:cNvPr>
          <p:cNvSpPr>
            <a:spLocks noGrp="1"/>
          </p:cNvSpPr>
          <p:nvPr>
            <p:ph type="title"/>
          </p:nvPr>
        </p:nvSpPr>
        <p:spPr>
          <a:xfrm>
            <a:off x="7824019" y="758953"/>
            <a:ext cx="3991844" cy="5120640"/>
          </a:xfrm>
        </p:spPr>
        <p:txBody>
          <a:bodyPr anchor="b">
            <a:normAutofit/>
          </a:bodyPr>
          <a:lstStyle/>
          <a:p>
            <a:pPr algn="r"/>
            <a:r>
              <a:rPr lang="en-US" sz="4000" dirty="0">
                <a:solidFill>
                  <a:schemeClr val="accent1"/>
                </a:solidFill>
                <a:latin typeface="KG Blank Space Sketch" panose="02000000000000000000" pitchFamily="2" charset="77"/>
              </a:rPr>
              <a:t>Volunteer Base</a:t>
            </a:r>
          </a:p>
        </p:txBody>
      </p:sp>
      <p:sp>
        <p:nvSpPr>
          <p:cNvPr id="3" name="Content Placeholder 2">
            <a:extLst>
              <a:ext uri="{FF2B5EF4-FFF2-40B4-BE49-F238E27FC236}">
                <a16:creationId xmlns:a16="http://schemas.microsoft.com/office/drawing/2014/main" id="{416E7CC4-74C2-2D44-AC61-11CC05CCA346}"/>
              </a:ext>
            </a:extLst>
          </p:cNvPr>
          <p:cNvSpPr>
            <a:spLocks noGrp="1"/>
          </p:cNvSpPr>
          <p:nvPr>
            <p:ph idx="1"/>
          </p:nvPr>
        </p:nvSpPr>
        <p:spPr>
          <a:xfrm>
            <a:off x="643467" y="864108"/>
            <a:ext cx="7180552" cy="5120640"/>
          </a:xfrm>
        </p:spPr>
        <p:txBody>
          <a:bodyPr>
            <a:normAutofit/>
          </a:bodyPr>
          <a:lstStyle/>
          <a:p>
            <a:pPr>
              <a:lnSpc>
                <a:spcPct val="150000"/>
              </a:lnSpc>
              <a:buClr>
                <a:schemeClr val="bg1"/>
              </a:buClr>
              <a:buFont typeface="Wingdings" pitchFamily="2" charset="2"/>
              <a:buChar char="§"/>
            </a:pPr>
            <a:r>
              <a:rPr lang="en-US" sz="3600" dirty="0">
                <a:solidFill>
                  <a:srgbClr val="FFFFFF"/>
                </a:solidFill>
                <a:latin typeface="KG Blank Space Solid" panose="02000000000000000000" pitchFamily="2" charset="77"/>
              </a:rPr>
              <a:t>Volunteer Belongings</a:t>
            </a:r>
          </a:p>
          <a:p>
            <a:pPr>
              <a:lnSpc>
                <a:spcPct val="150000"/>
              </a:lnSpc>
              <a:buClr>
                <a:schemeClr val="bg1"/>
              </a:buClr>
              <a:buFont typeface="Wingdings" pitchFamily="2" charset="2"/>
              <a:buChar char="§"/>
            </a:pPr>
            <a:r>
              <a:rPr lang="en-US" sz="3600" dirty="0">
                <a:solidFill>
                  <a:srgbClr val="FFFFFF"/>
                </a:solidFill>
                <a:latin typeface="KG Blank Space Solid" panose="02000000000000000000" pitchFamily="2" charset="77"/>
              </a:rPr>
              <a:t>Secure Location</a:t>
            </a:r>
          </a:p>
          <a:p>
            <a:pPr>
              <a:lnSpc>
                <a:spcPct val="150000"/>
              </a:lnSpc>
              <a:buClr>
                <a:schemeClr val="bg1"/>
              </a:buClr>
              <a:buFont typeface="Wingdings" pitchFamily="2" charset="2"/>
              <a:buChar char="§"/>
            </a:pPr>
            <a:r>
              <a:rPr lang="en-US" sz="3600" dirty="0">
                <a:solidFill>
                  <a:srgbClr val="FFFFFF"/>
                </a:solidFill>
                <a:latin typeface="KG Blank Space Solid" panose="02000000000000000000" pitchFamily="2" charset="77"/>
              </a:rPr>
              <a:t>Easy Access</a:t>
            </a:r>
          </a:p>
        </p:txBody>
      </p:sp>
      <p:sp>
        <p:nvSpPr>
          <p:cNvPr id="21" name="Rectangle 20">
            <a:extLst>
              <a:ext uri="{FF2B5EF4-FFF2-40B4-BE49-F238E27FC236}">
                <a16:creationId xmlns:a16="http://schemas.microsoft.com/office/drawing/2014/main" id="{D1EAD543-1503-4630-AAE6-E315D68A5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02115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EDBA180-F7F5-43E0-B455-5FC16E257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CA42AC7-0102-4C6B-A360-D98DDCD5D0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8874233" cy="5334001"/>
          </a:xfrm>
          <a:custGeom>
            <a:avLst/>
            <a:gdLst>
              <a:gd name="connsiteX0" fmla="*/ 0 w 8874233"/>
              <a:gd name="connsiteY0" fmla="*/ 0 h 5334001"/>
              <a:gd name="connsiteX1" fmla="*/ 1126566 w 8874233"/>
              <a:gd name="connsiteY1" fmla="*/ 0 h 5334001"/>
              <a:gd name="connsiteX2" fmla="*/ 7534656 w 8874233"/>
              <a:gd name="connsiteY2" fmla="*/ 0 h 5334001"/>
              <a:gd name="connsiteX3" fmla="*/ 8874233 w 8874233"/>
              <a:gd name="connsiteY3" fmla="*/ 0 h 5334001"/>
              <a:gd name="connsiteX4" fmla="*/ 7858591 w 8874233"/>
              <a:gd name="connsiteY4" fmla="*/ 5334001 h 5334001"/>
              <a:gd name="connsiteX5" fmla="*/ 7534656 w 8874233"/>
              <a:gd name="connsiteY5" fmla="*/ 5334001 h 5334001"/>
              <a:gd name="connsiteX6" fmla="*/ 590 w 8874233"/>
              <a:gd name="connsiteY6" fmla="*/ 5334001 h 5334001"/>
              <a:gd name="connsiteX7" fmla="*/ 0 w 8874233"/>
              <a:gd name="connsiteY7" fmla="*/ 5334001 h 533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4233" h="5334001">
                <a:moveTo>
                  <a:pt x="0" y="0"/>
                </a:moveTo>
                <a:lnTo>
                  <a:pt x="1126566" y="0"/>
                </a:lnTo>
                <a:lnTo>
                  <a:pt x="7534656" y="0"/>
                </a:lnTo>
                <a:lnTo>
                  <a:pt x="8874233" y="0"/>
                </a:lnTo>
                <a:lnTo>
                  <a:pt x="7858591" y="5334001"/>
                </a:lnTo>
                <a:lnTo>
                  <a:pt x="7534656" y="5334001"/>
                </a:lnTo>
                <a:lnTo>
                  <a:pt x="590"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B64C5F1-ABA7-2348-B059-4262C72ECE58}"/>
              </a:ext>
            </a:extLst>
          </p:cNvPr>
          <p:cNvSpPr>
            <a:spLocks noGrp="1"/>
          </p:cNvSpPr>
          <p:nvPr>
            <p:ph type="title"/>
          </p:nvPr>
        </p:nvSpPr>
        <p:spPr>
          <a:xfrm>
            <a:off x="7824019" y="758953"/>
            <a:ext cx="3991844" cy="5120640"/>
          </a:xfrm>
        </p:spPr>
        <p:txBody>
          <a:bodyPr anchor="b">
            <a:normAutofit/>
          </a:bodyPr>
          <a:lstStyle/>
          <a:p>
            <a:pPr algn="r"/>
            <a:r>
              <a:rPr lang="en-US" sz="4000" dirty="0">
                <a:solidFill>
                  <a:schemeClr val="accent1"/>
                </a:solidFill>
                <a:latin typeface="KG Blank Space Sketch" panose="02000000000000000000" pitchFamily="2" charset="77"/>
              </a:rPr>
              <a:t>Registration Area</a:t>
            </a:r>
          </a:p>
        </p:txBody>
      </p:sp>
      <p:sp>
        <p:nvSpPr>
          <p:cNvPr id="3" name="Content Placeholder 2">
            <a:extLst>
              <a:ext uri="{FF2B5EF4-FFF2-40B4-BE49-F238E27FC236}">
                <a16:creationId xmlns:a16="http://schemas.microsoft.com/office/drawing/2014/main" id="{416E7CC4-74C2-2D44-AC61-11CC05CCA346}"/>
              </a:ext>
            </a:extLst>
          </p:cNvPr>
          <p:cNvSpPr>
            <a:spLocks noGrp="1"/>
          </p:cNvSpPr>
          <p:nvPr>
            <p:ph idx="1"/>
          </p:nvPr>
        </p:nvSpPr>
        <p:spPr>
          <a:xfrm>
            <a:off x="643467" y="864108"/>
            <a:ext cx="7180552" cy="5120640"/>
          </a:xfrm>
        </p:spPr>
        <p:txBody>
          <a:bodyPr>
            <a:normAutofit/>
          </a:bodyPr>
          <a:lstStyle/>
          <a:p>
            <a:pPr>
              <a:lnSpc>
                <a:spcPct val="150000"/>
              </a:lnSpc>
              <a:buClr>
                <a:schemeClr val="bg1"/>
              </a:buClr>
              <a:buFont typeface="Wingdings" pitchFamily="2" charset="2"/>
              <a:buChar char="§"/>
            </a:pPr>
            <a:r>
              <a:rPr lang="en-US" sz="3600" dirty="0">
                <a:solidFill>
                  <a:srgbClr val="FFFFFF"/>
                </a:solidFill>
                <a:latin typeface="KG Blank Space Solid" panose="02000000000000000000" pitchFamily="2" charset="77"/>
              </a:rPr>
              <a:t>Participants Sign In</a:t>
            </a:r>
          </a:p>
          <a:p>
            <a:pPr>
              <a:lnSpc>
                <a:spcPct val="150000"/>
              </a:lnSpc>
              <a:buClr>
                <a:schemeClr val="bg1"/>
              </a:buClr>
              <a:buFont typeface="Wingdings" pitchFamily="2" charset="2"/>
              <a:buChar char="§"/>
            </a:pPr>
            <a:r>
              <a:rPr lang="en-US" sz="3600" dirty="0">
                <a:solidFill>
                  <a:srgbClr val="FFFFFF"/>
                </a:solidFill>
                <a:latin typeface="KG Blank Space Solid" panose="02000000000000000000" pitchFamily="2" charset="77"/>
              </a:rPr>
              <a:t>Provide Directions</a:t>
            </a:r>
          </a:p>
          <a:p>
            <a:pPr>
              <a:lnSpc>
                <a:spcPct val="150000"/>
              </a:lnSpc>
              <a:buClr>
                <a:schemeClr val="bg1"/>
              </a:buClr>
              <a:buFont typeface="Wingdings" pitchFamily="2" charset="2"/>
              <a:buChar char="§"/>
            </a:pPr>
            <a:r>
              <a:rPr lang="en-US" sz="3600" dirty="0">
                <a:solidFill>
                  <a:srgbClr val="FFFFFF"/>
                </a:solidFill>
                <a:latin typeface="KG Blank Space Solid" panose="02000000000000000000" pitchFamily="2" charset="77"/>
              </a:rPr>
              <a:t>Answer Questions</a:t>
            </a:r>
          </a:p>
        </p:txBody>
      </p:sp>
      <p:sp>
        <p:nvSpPr>
          <p:cNvPr id="21" name="Rectangle 20">
            <a:extLst>
              <a:ext uri="{FF2B5EF4-FFF2-40B4-BE49-F238E27FC236}">
                <a16:creationId xmlns:a16="http://schemas.microsoft.com/office/drawing/2014/main" id="{D1EAD543-1503-4630-AAE6-E315D68A5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40519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EDBA180-F7F5-43E0-B455-5FC16E257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CA42AC7-0102-4C6B-A360-D98DDCD5D0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8874233" cy="5334001"/>
          </a:xfrm>
          <a:custGeom>
            <a:avLst/>
            <a:gdLst>
              <a:gd name="connsiteX0" fmla="*/ 0 w 8874233"/>
              <a:gd name="connsiteY0" fmla="*/ 0 h 5334001"/>
              <a:gd name="connsiteX1" fmla="*/ 1126566 w 8874233"/>
              <a:gd name="connsiteY1" fmla="*/ 0 h 5334001"/>
              <a:gd name="connsiteX2" fmla="*/ 7534656 w 8874233"/>
              <a:gd name="connsiteY2" fmla="*/ 0 h 5334001"/>
              <a:gd name="connsiteX3" fmla="*/ 8874233 w 8874233"/>
              <a:gd name="connsiteY3" fmla="*/ 0 h 5334001"/>
              <a:gd name="connsiteX4" fmla="*/ 7858591 w 8874233"/>
              <a:gd name="connsiteY4" fmla="*/ 5334001 h 5334001"/>
              <a:gd name="connsiteX5" fmla="*/ 7534656 w 8874233"/>
              <a:gd name="connsiteY5" fmla="*/ 5334001 h 5334001"/>
              <a:gd name="connsiteX6" fmla="*/ 590 w 8874233"/>
              <a:gd name="connsiteY6" fmla="*/ 5334001 h 5334001"/>
              <a:gd name="connsiteX7" fmla="*/ 0 w 8874233"/>
              <a:gd name="connsiteY7" fmla="*/ 5334001 h 533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4233" h="5334001">
                <a:moveTo>
                  <a:pt x="0" y="0"/>
                </a:moveTo>
                <a:lnTo>
                  <a:pt x="1126566" y="0"/>
                </a:lnTo>
                <a:lnTo>
                  <a:pt x="7534656" y="0"/>
                </a:lnTo>
                <a:lnTo>
                  <a:pt x="8874233" y="0"/>
                </a:lnTo>
                <a:lnTo>
                  <a:pt x="7858591" y="5334001"/>
                </a:lnTo>
                <a:lnTo>
                  <a:pt x="7534656" y="5334001"/>
                </a:lnTo>
                <a:lnTo>
                  <a:pt x="590"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B64C5F1-ABA7-2348-B059-4262C72ECE58}"/>
              </a:ext>
            </a:extLst>
          </p:cNvPr>
          <p:cNvSpPr>
            <a:spLocks noGrp="1"/>
          </p:cNvSpPr>
          <p:nvPr>
            <p:ph type="title"/>
          </p:nvPr>
        </p:nvSpPr>
        <p:spPr>
          <a:xfrm>
            <a:off x="7824019" y="758953"/>
            <a:ext cx="3991844" cy="5120640"/>
          </a:xfrm>
        </p:spPr>
        <p:txBody>
          <a:bodyPr anchor="b">
            <a:normAutofit/>
          </a:bodyPr>
          <a:lstStyle/>
          <a:p>
            <a:pPr algn="r"/>
            <a:r>
              <a:rPr lang="en-US" sz="4400">
                <a:solidFill>
                  <a:schemeClr val="accent1"/>
                </a:solidFill>
                <a:latin typeface="KG Blank Space Sketch" panose="02000000000000000000" pitchFamily="2" charset="77"/>
              </a:rPr>
              <a:t>Orientation Zone</a:t>
            </a:r>
          </a:p>
        </p:txBody>
      </p:sp>
      <p:sp>
        <p:nvSpPr>
          <p:cNvPr id="3" name="Content Placeholder 2">
            <a:extLst>
              <a:ext uri="{FF2B5EF4-FFF2-40B4-BE49-F238E27FC236}">
                <a16:creationId xmlns:a16="http://schemas.microsoft.com/office/drawing/2014/main" id="{416E7CC4-74C2-2D44-AC61-11CC05CCA346}"/>
              </a:ext>
            </a:extLst>
          </p:cNvPr>
          <p:cNvSpPr>
            <a:spLocks noGrp="1"/>
          </p:cNvSpPr>
          <p:nvPr>
            <p:ph idx="1"/>
          </p:nvPr>
        </p:nvSpPr>
        <p:spPr>
          <a:xfrm>
            <a:off x="643467" y="864108"/>
            <a:ext cx="7180552" cy="5120640"/>
          </a:xfrm>
        </p:spPr>
        <p:txBody>
          <a:bodyPr>
            <a:normAutofit/>
          </a:bodyPr>
          <a:lstStyle/>
          <a:p>
            <a:pPr>
              <a:lnSpc>
                <a:spcPct val="150000"/>
              </a:lnSpc>
              <a:buClr>
                <a:schemeClr val="bg1"/>
              </a:buClr>
              <a:buFont typeface="Wingdings" pitchFamily="2" charset="2"/>
              <a:buChar char="§"/>
            </a:pPr>
            <a:r>
              <a:rPr lang="en-US" sz="3600" dirty="0">
                <a:solidFill>
                  <a:srgbClr val="FFFFFF"/>
                </a:solidFill>
                <a:latin typeface="KG Blank Space Solid" panose="02000000000000000000" pitchFamily="2" charset="77"/>
              </a:rPr>
              <a:t>Gather Participants</a:t>
            </a:r>
          </a:p>
          <a:p>
            <a:pPr>
              <a:lnSpc>
                <a:spcPct val="150000"/>
              </a:lnSpc>
              <a:buClr>
                <a:schemeClr val="bg1"/>
              </a:buClr>
              <a:buFont typeface="Wingdings" pitchFamily="2" charset="2"/>
              <a:buChar char="§"/>
            </a:pPr>
            <a:r>
              <a:rPr lang="en-US" sz="3600" dirty="0">
                <a:solidFill>
                  <a:srgbClr val="FFFFFF"/>
                </a:solidFill>
                <a:latin typeface="KG Blank Space Solid" panose="02000000000000000000" pitchFamily="2" charset="77"/>
              </a:rPr>
              <a:t>Shoe Removal</a:t>
            </a:r>
          </a:p>
          <a:p>
            <a:pPr>
              <a:lnSpc>
                <a:spcPct val="150000"/>
              </a:lnSpc>
              <a:buClr>
                <a:schemeClr val="bg1"/>
              </a:buClr>
              <a:buFont typeface="Wingdings" pitchFamily="2" charset="2"/>
              <a:buChar char="§"/>
            </a:pPr>
            <a:r>
              <a:rPr lang="en-US" sz="3600" dirty="0">
                <a:solidFill>
                  <a:srgbClr val="FFFFFF"/>
                </a:solidFill>
                <a:latin typeface="KG Blank Space Solid" panose="02000000000000000000" pitchFamily="2" charset="77"/>
              </a:rPr>
              <a:t>Personal Belongings </a:t>
            </a:r>
          </a:p>
          <a:p>
            <a:pPr>
              <a:lnSpc>
                <a:spcPct val="150000"/>
              </a:lnSpc>
              <a:buClr>
                <a:schemeClr val="bg1"/>
              </a:buClr>
              <a:buFont typeface="Wingdings" pitchFamily="2" charset="2"/>
              <a:buChar char="§"/>
            </a:pPr>
            <a:r>
              <a:rPr lang="en-US" sz="3600" dirty="0">
                <a:solidFill>
                  <a:srgbClr val="FFFFFF"/>
                </a:solidFill>
                <a:latin typeface="KG Blank Space Solid" panose="02000000000000000000" pitchFamily="2" charset="77"/>
              </a:rPr>
              <a:t>Waiting Area</a:t>
            </a:r>
          </a:p>
        </p:txBody>
      </p:sp>
      <p:sp>
        <p:nvSpPr>
          <p:cNvPr id="21" name="Rectangle 20">
            <a:extLst>
              <a:ext uri="{FF2B5EF4-FFF2-40B4-BE49-F238E27FC236}">
                <a16:creationId xmlns:a16="http://schemas.microsoft.com/office/drawing/2014/main" id="{D1EAD543-1503-4630-AAE6-E315D68A5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2088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A6EBC2B-DE3D-524B-8938-6ACF541CA47A}"/>
              </a:ext>
            </a:extLst>
          </p:cNvPr>
          <p:cNvSpPr/>
          <p:nvPr/>
        </p:nvSpPr>
        <p:spPr>
          <a:xfrm>
            <a:off x="0" y="6169320"/>
            <a:ext cx="12192000" cy="7184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4">
            <a:extLst>
              <a:ext uri="{FF2B5EF4-FFF2-40B4-BE49-F238E27FC236}">
                <a16:creationId xmlns:a16="http://schemas.microsoft.com/office/drawing/2014/main" id="{70E03518-03A0-9340-8C7B-CADD69A48F85}"/>
              </a:ext>
            </a:extLst>
          </p:cNvPr>
          <p:cNvGrpSpPr>
            <a:grpSpLocks/>
          </p:cNvGrpSpPr>
          <p:nvPr/>
        </p:nvGrpSpPr>
        <p:grpSpPr bwMode="auto">
          <a:xfrm>
            <a:off x="334448" y="5022493"/>
            <a:ext cx="11523103" cy="1715806"/>
            <a:chOff x="144" y="1728"/>
            <a:chExt cx="5507" cy="820"/>
          </a:xfrm>
        </p:grpSpPr>
        <p:pic>
          <p:nvPicPr>
            <p:cNvPr id="3" name="Picture 5" descr="THEunitblock">
              <a:extLst>
                <a:ext uri="{FF2B5EF4-FFF2-40B4-BE49-F238E27FC236}">
                  <a16:creationId xmlns:a16="http://schemas.microsoft.com/office/drawing/2014/main" id="{E9FDDEB9-FEBD-0146-837D-A8EFEA544793}"/>
                </a:ext>
              </a:extLst>
            </p:cNvPr>
            <p:cNvPicPr>
              <a:picLocks noChangeAspect="1" noChangeArrowheads="1"/>
            </p:cNvPicPr>
            <p:nvPr/>
          </p:nvPicPr>
          <p:blipFill>
            <a:blip r:embed="rId3" cstate="print">
              <a:lum bright="20000" contrast="20000"/>
            </a:blip>
            <a:srcRect/>
            <a:stretch>
              <a:fillRect/>
            </a:stretch>
          </p:blipFill>
          <p:spPr bwMode="auto">
            <a:xfrm>
              <a:off x="144" y="1728"/>
              <a:ext cx="960" cy="804"/>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Group 6">
              <a:extLst>
                <a:ext uri="{FF2B5EF4-FFF2-40B4-BE49-F238E27FC236}">
                  <a16:creationId xmlns:a16="http://schemas.microsoft.com/office/drawing/2014/main" id="{AAA57780-E856-1747-878B-9521FF82727D}"/>
                </a:ext>
              </a:extLst>
            </p:cNvPr>
            <p:cNvGrpSpPr>
              <a:grpSpLocks/>
            </p:cNvGrpSpPr>
            <p:nvPr/>
          </p:nvGrpSpPr>
          <p:grpSpPr bwMode="auto">
            <a:xfrm>
              <a:off x="1344" y="1728"/>
              <a:ext cx="4307" cy="820"/>
              <a:chOff x="1344" y="1728"/>
              <a:chExt cx="4307" cy="820"/>
            </a:xfrm>
          </p:grpSpPr>
          <p:pic>
            <p:nvPicPr>
              <p:cNvPr id="5" name="Picture 7" descr="THEkevaplank">
                <a:extLst>
                  <a:ext uri="{FF2B5EF4-FFF2-40B4-BE49-F238E27FC236}">
                    <a16:creationId xmlns:a16="http://schemas.microsoft.com/office/drawing/2014/main" id="{38A7870B-B314-FF47-8747-0B17B6FC9966}"/>
                  </a:ext>
                </a:extLst>
              </p:cNvPr>
              <p:cNvPicPr>
                <a:picLocks noChangeAspect="1" noChangeArrowheads="1"/>
              </p:cNvPicPr>
              <p:nvPr/>
            </p:nvPicPr>
            <p:blipFill>
              <a:blip r:embed="rId4" cstate="print">
                <a:lum bright="20000" contrast="20000"/>
              </a:blip>
              <a:srcRect t="16667" b="13333"/>
              <a:stretch>
                <a:fillRect/>
              </a:stretch>
            </p:blipFill>
            <p:spPr bwMode="auto">
              <a:xfrm>
                <a:off x="1344" y="1728"/>
                <a:ext cx="872" cy="806"/>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8" descr="THEbrickblock">
                <a:extLst>
                  <a:ext uri="{FF2B5EF4-FFF2-40B4-BE49-F238E27FC236}">
                    <a16:creationId xmlns:a16="http://schemas.microsoft.com/office/drawing/2014/main" id="{C8AB514A-2E7B-7441-8CFA-31FC08F3E6C5}"/>
                  </a:ext>
                </a:extLst>
              </p:cNvPr>
              <p:cNvPicPr>
                <a:picLocks noChangeAspect="1" noChangeArrowheads="1"/>
              </p:cNvPicPr>
              <p:nvPr/>
            </p:nvPicPr>
            <p:blipFill>
              <a:blip r:embed="rId5" cstate="print">
                <a:lum bright="20000" contrast="20000"/>
              </a:blip>
              <a:srcRect/>
              <a:stretch>
                <a:fillRect/>
              </a:stretch>
            </p:blipFill>
            <p:spPr bwMode="auto">
              <a:xfrm>
                <a:off x="3600" y="1728"/>
                <a:ext cx="848" cy="818"/>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9" descr="THEunitcubes">
                <a:extLst>
                  <a:ext uri="{FF2B5EF4-FFF2-40B4-BE49-F238E27FC236}">
                    <a16:creationId xmlns:a16="http://schemas.microsoft.com/office/drawing/2014/main" id="{29171609-0597-8848-9FD7-E2D90039899E}"/>
                  </a:ext>
                </a:extLst>
              </p:cNvPr>
              <p:cNvPicPr>
                <a:picLocks noChangeAspect="1" noChangeArrowheads="1"/>
              </p:cNvPicPr>
              <p:nvPr/>
            </p:nvPicPr>
            <p:blipFill>
              <a:blip r:embed="rId6" cstate="print">
                <a:lum bright="20000" contrast="20000"/>
              </a:blip>
              <a:srcRect/>
              <a:stretch>
                <a:fillRect/>
              </a:stretch>
            </p:blipFill>
            <p:spPr bwMode="auto">
              <a:xfrm>
                <a:off x="4656" y="1728"/>
                <a:ext cx="995" cy="8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0" descr="THEfoamblock">
                <a:extLst>
                  <a:ext uri="{FF2B5EF4-FFF2-40B4-BE49-F238E27FC236}">
                    <a16:creationId xmlns:a16="http://schemas.microsoft.com/office/drawing/2014/main" id="{3E0DCB74-CBE4-AA48-BA53-C347181DD399}"/>
                  </a:ext>
                </a:extLst>
              </p:cNvPr>
              <p:cNvPicPr>
                <a:picLocks noChangeAspect="1" noChangeArrowheads="1"/>
              </p:cNvPicPr>
              <p:nvPr/>
            </p:nvPicPr>
            <p:blipFill>
              <a:blip r:embed="rId7" cstate="print">
                <a:lum bright="20000" contrast="20000"/>
              </a:blip>
              <a:srcRect/>
              <a:stretch>
                <a:fillRect/>
              </a:stretch>
            </p:blipFill>
            <p:spPr bwMode="auto">
              <a:xfrm>
                <a:off x="2448" y="1728"/>
                <a:ext cx="930" cy="811"/>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sp>
        <p:nvSpPr>
          <p:cNvPr id="9" name="Content Placeholder 4">
            <a:extLst>
              <a:ext uri="{FF2B5EF4-FFF2-40B4-BE49-F238E27FC236}">
                <a16:creationId xmlns:a16="http://schemas.microsoft.com/office/drawing/2014/main" id="{850656BB-8DCB-CE43-B8E9-CE0228508F00}"/>
              </a:ext>
            </a:extLst>
          </p:cNvPr>
          <p:cNvSpPr txBox="1">
            <a:spLocks/>
          </p:cNvSpPr>
          <p:nvPr/>
        </p:nvSpPr>
        <p:spPr>
          <a:xfrm>
            <a:off x="1110344" y="386485"/>
            <a:ext cx="10747207" cy="5477171"/>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00000"/>
              </a:lnSpc>
              <a:buNone/>
            </a:pPr>
            <a:r>
              <a:rPr lang="en-US" sz="4400" dirty="0">
                <a:solidFill>
                  <a:schemeClr val="accent1"/>
                </a:solidFill>
                <a:latin typeface="KG Blank Space Sketch" panose="02000000000000000000" pitchFamily="2" charset="77"/>
              </a:rPr>
              <a:t>BLOCK PLAY STATIONS</a:t>
            </a:r>
          </a:p>
          <a:p>
            <a:pPr marL="502920" lvl="1" indent="0">
              <a:lnSpc>
                <a:spcPct val="100000"/>
              </a:lnSpc>
              <a:buNone/>
            </a:pPr>
            <a:endParaRPr lang="en-US" sz="3400" dirty="0">
              <a:latin typeface="KG Blank Space Solid" panose="02000000000000000000" pitchFamily="2" charset="77"/>
            </a:endParaRPr>
          </a:p>
          <a:p>
            <a:pPr marL="502920" lvl="1" indent="0">
              <a:lnSpc>
                <a:spcPct val="100000"/>
              </a:lnSpc>
              <a:buNone/>
            </a:pPr>
            <a:r>
              <a:rPr lang="en-US" sz="3400" dirty="0">
                <a:latin typeface="KG Blank Space Solid" panose="02000000000000000000" pitchFamily="2" charset="77"/>
              </a:rPr>
              <a:t>5 different non-interlocking blocks</a:t>
            </a:r>
            <a:endParaRPr lang="en-US" sz="2200" dirty="0">
              <a:latin typeface="KG Blank Space Solid" panose="02000000000000000000" pitchFamily="2" charset="77"/>
            </a:endParaRPr>
          </a:p>
          <a:p>
            <a:pPr lvl="2"/>
            <a:r>
              <a:rPr lang="en-US" sz="3000" dirty="0">
                <a:latin typeface="KG Blank Space Solid" panose="02000000000000000000" pitchFamily="2" charset="77"/>
              </a:rPr>
              <a:t>Unit Blocks</a:t>
            </a:r>
          </a:p>
          <a:p>
            <a:pPr lvl="2"/>
            <a:r>
              <a:rPr lang="en-US" sz="3000" dirty="0">
                <a:latin typeface="KG Blank Space Solid" panose="02000000000000000000" pitchFamily="2" charset="77"/>
              </a:rPr>
              <a:t>Wooden Planks</a:t>
            </a:r>
          </a:p>
          <a:p>
            <a:pPr lvl="2"/>
            <a:r>
              <a:rPr lang="en-US" sz="3000" dirty="0">
                <a:latin typeface="KG Blank Space Solid" panose="02000000000000000000" pitchFamily="2" charset="77"/>
              </a:rPr>
              <a:t>Foam Blocks</a:t>
            </a:r>
          </a:p>
          <a:p>
            <a:pPr lvl="2"/>
            <a:r>
              <a:rPr lang="en-US" sz="3000" dirty="0">
                <a:latin typeface="KG Blank Space Solid" panose="02000000000000000000" pitchFamily="2" charset="77"/>
              </a:rPr>
              <a:t>Brick Blocks</a:t>
            </a:r>
          </a:p>
          <a:p>
            <a:pPr lvl="2"/>
            <a:r>
              <a:rPr lang="en-US" sz="3000" dirty="0">
                <a:latin typeface="KG Blank Space Solid" panose="02000000000000000000" pitchFamily="2" charset="77"/>
              </a:rPr>
              <a:t>Unit Cubes</a:t>
            </a:r>
          </a:p>
          <a:p>
            <a:endParaRPr lang="en-US" dirty="0"/>
          </a:p>
        </p:txBody>
      </p:sp>
    </p:spTree>
    <p:extLst>
      <p:ext uri="{BB962C8B-B14F-4D97-AF65-F5344CB8AC3E}">
        <p14:creationId xmlns:p14="http://schemas.microsoft.com/office/powerpoint/2010/main" val="613846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13654-888C-A048-A0E4-CB29A948089A}"/>
              </a:ext>
            </a:extLst>
          </p:cNvPr>
          <p:cNvSpPr>
            <a:spLocks noGrp="1"/>
          </p:cNvSpPr>
          <p:nvPr>
            <p:ph type="title"/>
          </p:nvPr>
        </p:nvSpPr>
        <p:spPr>
          <a:xfrm>
            <a:off x="0" y="3688133"/>
            <a:ext cx="3384801" cy="2891572"/>
          </a:xfrm>
        </p:spPr>
        <p:txBody>
          <a:bodyPr>
            <a:normAutofit/>
          </a:bodyPr>
          <a:lstStyle/>
          <a:p>
            <a:r>
              <a:rPr lang="en-US" sz="4800">
                <a:latin typeface="KG Blank Space Sketch" panose="02000000000000000000" pitchFamily="2" charset="77"/>
              </a:rPr>
              <a:t>Resource Cards</a:t>
            </a:r>
          </a:p>
        </p:txBody>
      </p:sp>
      <p:sp>
        <p:nvSpPr>
          <p:cNvPr id="7" name="Content Placeholder 6">
            <a:extLst>
              <a:ext uri="{FF2B5EF4-FFF2-40B4-BE49-F238E27FC236}">
                <a16:creationId xmlns:a16="http://schemas.microsoft.com/office/drawing/2014/main" id="{C6D0A589-0BF8-C64A-9638-5CCB1D4311D2}"/>
              </a:ext>
            </a:extLst>
          </p:cNvPr>
          <p:cNvSpPr>
            <a:spLocks noGrp="1"/>
          </p:cNvSpPr>
          <p:nvPr>
            <p:ph idx="1"/>
          </p:nvPr>
        </p:nvSpPr>
        <p:spPr>
          <a:xfrm>
            <a:off x="3637721" y="864108"/>
            <a:ext cx="8301359" cy="5389208"/>
          </a:xfrm>
        </p:spPr>
        <p:txBody>
          <a:bodyPr/>
          <a:lstStyle/>
          <a:p>
            <a:r>
              <a:rPr lang="en-US" sz="4400" dirty="0">
                <a:latin typeface="KG Blank Space Solid" panose="02000000000000000000" pitchFamily="2" charset="77"/>
              </a:rPr>
              <a:t>“What would happen if…”</a:t>
            </a:r>
          </a:p>
          <a:p>
            <a:r>
              <a:rPr lang="en-US" sz="4400" dirty="0">
                <a:latin typeface="KG Blank Space Solid" panose="02000000000000000000" pitchFamily="2" charset="77"/>
              </a:rPr>
              <a:t>“Do you think there are enough…”</a:t>
            </a:r>
          </a:p>
          <a:p>
            <a:r>
              <a:rPr lang="en-US" sz="4400" dirty="0">
                <a:latin typeface="KG Blank Space Solid" panose="02000000000000000000" pitchFamily="2" charset="77"/>
              </a:rPr>
              <a:t>“Tell me about…”</a:t>
            </a:r>
          </a:p>
          <a:p>
            <a:r>
              <a:rPr lang="en-US" sz="4400" dirty="0">
                <a:latin typeface="KG Blank Space Solid" panose="02000000000000000000" pitchFamily="2" charset="77"/>
              </a:rPr>
              <a:t>“I noticed…”</a:t>
            </a:r>
          </a:p>
          <a:p>
            <a:r>
              <a:rPr lang="en-US" sz="4400" dirty="0">
                <a:latin typeface="KG Blank Space Solid" panose="02000000000000000000" pitchFamily="2" charset="77"/>
              </a:rPr>
              <a:t>“I wonder which…”</a:t>
            </a:r>
          </a:p>
          <a:p>
            <a:pPr marL="0" indent="0">
              <a:buNone/>
            </a:pPr>
            <a:endParaRPr lang="en-US" dirty="0"/>
          </a:p>
        </p:txBody>
      </p:sp>
    </p:spTree>
    <p:extLst>
      <p:ext uri="{BB962C8B-B14F-4D97-AF65-F5344CB8AC3E}">
        <p14:creationId xmlns:p14="http://schemas.microsoft.com/office/powerpoint/2010/main" val="3116874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33BC517-63A6-4A42-A3B4-BB62C1D245D3}"/>
              </a:ext>
            </a:extLst>
          </p:cNvPr>
          <p:cNvSpPr>
            <a:spLocks noGrp="1"/>
          </p:cNvSpPr>
          <p:nvPr>
            <p:ph type="title"/>
          </p:nvPr>
        </p:nvSpPr>
        <p:spPr>
          <a:xfrm>
            <a:off x="1069848" y="4590661"/>
            <a:ext cx="10210862" cy="1065690"/>
          </a:xfrm>
        </p:spPr>
        <p:txBody>
          <a:bodyPr vert="horz" lIns="91440" tIns="45720" rIns="91440" bIns="45720" rtlCol="0" anchor="b">
            <a:normAutofit/>
          </a:bodyPr>
          <a:lstStyle/>
          <a:p>
            <a:pPr algn="ctr"/>
            <a:r>
              <a:rPr lang="en-US" sz="5900" spc="-100" dirty="0">
                <a:latin typeface="KG Blank Space Sketch" panose="02000000000000000000" pitchFamily="2" charset="77"/>
              </a:rPr>
              <a:t>BLOCK Fest® Handbook</a:t>
            </a:r>
          </a:p>
        </p:txBody>
      </p:sp>
      <p:pic>
        <p:nvPicPr>
          <p:cNvPr id="4" name="Content Placeholder 4">
            <a:extLst>
              <a:ext uri="{FF2B5EF4-FFF2-40B4-BE49-F238E27FC236}">
                <a16:creationId xmlns:a16="http://schemas.microsoft.com/office/drawing/2014/main" id="{9CB90DF9-51A6-934C-B467-20AF078CD7F7}"/>
              </a:ext>
            </a:extLst>
          </p:cNvPr>
          <p:cNvPicPr>
            <a:picLocks noChangeAspect="1"/>
          </p:cNvPicPr>
          <p:nvPr/>
        </p:nvPicPr>
        <p:blipFill rotWithShape="1">
          <a:blip r:embed="rId3"/>
          <a:srcRect l="4683" r="3" b="3"/>
          <a:stretch/>
        </p:blipFill>
        <p:spPr>
          <a:xfrm>
            <a:off x="617489" y="516823"/>
            <a:ext cx="5236194" cy="3557016"/>
          </a:xfrm>
          <a:prstGeom prst="rect">
            <a:avLst/>
          </a:prstGeom>
        </p:spPr>
      </p:pic>
      <p:pic>
        <p:nvPicPr>
          <p:cNvPr id="5" name="Picture 4">
            <a:extLst>
              <a:ext uri="{FF2B5EF4-FFF2-40B4-BE49-F238E27FC236}">
                <a16:creationId xmlns:a16="http://schemas.microsoft.com/office/drawing/2014/main" id="{53B91F48-0404-C243-A5F7-DF6520C24AF7}"/>
              </a:ext>
            </a:extLst>
          </p:cNvPr>
          <p:cNvPicPr>
            <a:picLocks noChangeAspect="1"/>
          </p:cNvPicPr>
          <p:nvPr/>
        </p:nvPicPr>
        <p:blipFill rotWithShape="1">
          <a:blip r:embed="rId4"/>
          <a:srcRect l="8640" t="5552" r="6229" b="4443"/>
          <a:stretch/>
        </p:blipFill>
        <p:spPr>
          <a:xfrm rot="5400000">
            <a:off x="7046477" y="-428172"/>
            <a:ext cx="3552625" cy="5503444"/>
          </a:xfrm>
          <a:prstGeom prst="rect">
            <a:avLst/>
          </a:prstGeom>
        </p:spPr>
      </p:pic>
    </p:spTree>
    <p:extLst>
      <p:ext uri="{BB962C8B-B14F-4D97-AF65-F5344CB8AC3E}">
        <p14:creationId xmlns:p14="http://schemas.microsoft.com/office/powerpoint/2010/main" val="3508118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1" name="Rectangle 20">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58E832C2-FDEE-AA43-8007-E9F5759D5053}"/>
              </a:ext>
            </a:extLst>
          </p:cNvPr>
          <p:cNvPicPr>
            <a:picLocks noChangeAspect="1"/>
          </p:cNvPicPr>
          <p:nvPr/>
        </p:nvPicPr>
        <p:blipFill>
          <a:blip r:embed="rId3"/>
          <a:stretch>
            <a:fillRect/>
          </a:stretch>
        </p:blipFill>
        <p:spPr>
          <a:xfrm>
            <a:off x="5120640" y="1037197"/>
            <a:ext cx="6367271" cy="4775453"/>
          </a:xfrm>
          <a:prstGeom prst="rect">
            <a:avLst/>
          </a:prstGeom>
        </p:spPr>
      </p:pic>
      <p:sp>
        <p:nvSpPr>
          <p:cNvPr id="25" name="Rectangle 24">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0" name="Content Placeholder 10" descr="Bags.Adj.2.JPG">
            <a:extLst>
              <a:ext uri="{FF2B5EF4-FFF2-40B4-BE49-F238E27FC236}">
                <a16:creationId xmlns:a16="http://schemas.microsoft.com/office/drawing/2014/main" id="{B4B13B04-F3A5-DA44-9FBB-363760D21559}"/>
              </a:ext>
            </a:extLst>
          </p:cNvPr>
          <p:cNvPicPr>
            <a:picLocks noGrp="1" noChangeAspect="1"/>
          </p:cNvPicPr>
          <p:nvPr>
            <p:ph idx="1"/>
          </p:nvPr>
        </p:nvPicPr>
        <p:blipFill rotWithShape="1">
          <a:blip r:embed="rId4" cstate="print"/>
          <a:srcRect l="2624" t="12891" r="10233" b="6527"/>
          <a:stretch/>
        </p:blipFill>
        <p:spPr>
          <a:xfrm>
            <a:off x="-7913" y="3528646"/>
            <a:ext cx="4800600" cy="3329354"/>
          </a:xfrm>
          <a:prstGeom prst="rect">
            <a:avLst/>
          </a:prstGeom>
        </p:spPr>
      </p:pic>
      <p:sp>
        <p:nvSpPr>
          <p:cNvPr id="22" name="Title 1">
            <a:extLst>
              <a:ext uri="{FF2B5EF4-FFF2-40B4-BE49-F238E27FC236}">
                <a16:creationId xmlns:a16="http://schemas.microsoft.com/office/drawing/2014/main" id="{825F2A72-7AFC-054B-BA5A-740A41B1332A}"/>
              </a:ext>
            </a:extLst>
          </p:cNvPr>
          <p:cNvSpPr>
            <a:spLocks noGrp="1"/>
          </p:cNvSpPr>
          <p:nvPr>
            <p:ph type="title"/>
          </p:nvPr>
        </p:nvSpPr>
        <p:spPr>
          <a:xfrm>
            <a:off x="258762" y="758826"/>
            <a:ext cx="4541837" cy="2992560"/>
          </a:xfrm>
        </p:spPr>
        <p:txBody>
          <a:bodyPr>
            <a:normAutofit/>
          </a:bodyPr>
          <a:lstStyle/>
          <a:p>
            <a:r>
              <a:rPr lang="en-US" sz="4400" dirty="0">
                <a:latin typeface="KG Blank Space Sketch" panose="02000000000000000000" pitchFamily="2" charset="77"/>
              </a:rPr>
              <a:t>Setting Up Exhibit:</a:t>
            </a:r>
            <a:br>
              <a:rPr lang="en-US" sz="4800" dirty="0">
                <a:latin typeface="KG Blank Space Sketch" panose="02000000000000000000" pitchFamily="2" charset="77"/>
              </a:rPr>
            </a:br>
            <a:br>
              <a:rPr lang="en-US" sz="2000" dirty="0">
                <a:latin typeface="KG Blank Space Sketch" panose="02000000000000000000" pitchFamily="2" charset="77"/>
              </a:rPr>
            </a:br>
            <a:r>
              <a:rPr lang="en-US" sz="4200" dirty="0">
                <a:latin typeface="KG Blank Space Sketch" panose="02000000000000000000" pitchFamily="2" charset="77"/>
              </a:rPr>
              <a:t>Unpacking</a:t>
            </a:r>
          </a:p>
        </p:txBody>
      </p:sp>
    </p:spTree>
    <p:extLst>
      <p:ext uri="{BB962C8B-B14F-4D97-AF65-F5344CB8AC3E}">
        <p14:creationId xmlns:p14="http://schemas.microsoft.com/office/powerpoint/2010/main" val="1188083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B64C5F1-ABA7-2348-B059-4262C72ECE58}"/>
              </a:ext>
            </a:extLst>
          </p:cNvPr>
          <p:cNvSpPr>
            <a:spLocks noGrp="1"/>
          </p:cNvSpPr>
          <p:nvPr>
            <p:ph type="title"/>
          </p:nvPr>
        </p:nvSpPr>
        <p:spPr>
          <a:xfrm>
            <a:off x="112645" y="761999"/>
            <a:ext cx="3525291" cy="3642852"/>
          </a:xfrm>
        </p:spPr>
        <p:txBody>
          <a:bodyPr>
            <a:normAutofit/>
          </a:bodyPr>
          <a:lstStyle/>
          <a:p>
            <a:r>
              <a:rPr lang="en-US" sz="4800" dirty="0">
                <a:latin typeface="KG Blank Space Sketch" panose="02000000000000000000" pitchFamily="2" charset="77"/>
              </a:rPr>
              <a:t>Setting Up Exhibit:</a:t>
            </a:r>
            <a:br>
              <a:rPr lang="en-US" sz="4800" dirty="0">
                <a:latin typeface="KG Blank Space Sketch" panose="02000000000000000000" pitchFamily="2" charset="77"/>
              </a:rPr>
            </a:br>
            <a:br>
              <a:rPr lang="en-US" sz="2000" dirty="0">
                <a:latin typeface="KG Blank Space Sketch" panose="02000000000000000000" pitchFamily="2" charset="77"/>
              </a:rPr>
            </a:br>
            <a:r>
              <a:rPr lang="en-US" sz="4400" dirty="0">
                <a:latin typeface="KG Blank Space Sketch" panose="02000000000000000000" pitchFamily="2" charset="77"/>
              </a:rPr>
              <a:t>Open Me First Box</a:t>
            </a:r>
            <a:endParaRPr lang="en-US" sz="4800" dirty="0">
              <a:latin typeface="KG Blank Space Sketch" panose="02000000000000000000" pitchFamily="2" charset="77"/>
            </a:endParaRPr>
          </a:p>
        </p:txBody>
      </p:sp>
      <p:sp>
        <p:nvSpPr>
          <p:cNvPr id="30" name="Freeform: Shape 29">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Content Placeholder 4">
            <a:extLst>
              <a:ext uri="{FF2B5EF4-FFF2-40B4-BE49-F238E27FC236}">
                <a16:creationId xmlns:a16="http://schemas.microsoft.com/office/drawing/2014/main" id="{D4DBB760-56C1-0E45-B4EE-2EF03498914E}"/>
              </a:ext>
            </a:extLst>
          </p:cNvPr>
          <p:cNvSpPr>
            <a:spLocks noGrp="1"/>
          </p:cNvSpPr>
          <p:nvPr>
            <p:ph idx="1"/>
          </p:nvPr>
        </p:nvSpPr>
        <p:spPr>
          <a:xfrm>
            <a:off x="4041059" y="761999"/>
            <a:ext cx="8554064" cy="4529279"/>
          </a:xfrm>
        </p:spPr>
        <p:txBody>
          <a:bodyPr numCol="2">
            <a:normAutofit/>
          </a:bodyPr>
          <a:lstStyle/>
          <a:p>
            <a:pPr>
              <a:lnSpc>
                <a:spcPct val="150000"/>
              </a:lnSpc>
              <a:buFont typeface="Wingdings" pitchFamily="2" charset="2"/>
              <a:buChar char="§"/>
            </a:pPr>
            <a:r>
              <a:rPr lang="en-US" sz="3600" dirty="0">
                <a:latin typeface="KG Blank Space Solid" panose="02000000000000000000" pitchFamily="2" charset="77"/>
              </a:rPr>
              <a:t>Find First</a:t>
            </a:r>
          </a:p>
          <a:p>
            <a:pPr>
              <a:lnSpc>
                <a:spcPct val="150000"/>
              </a:lnSpc>
              <a:buFont typeface="Wingdings" pitchFamily="2" charset="2"/>
              <a:buChar char="§"/>
            </a:pPr>
            <a:r>
              <a:rPr lang="en-US" sz="3600" dirty="0">
                <a:latin typeface="KG Blank Space Solid" panose="02000000000000000000" pitchFamily="2" charset="77"/>
              </a:rPr>
              <a:t>Exhibit Manual</a:t>
            </a:r>
          </a:p>
          <a:p>
            <a:pPr>
              <a:lnSpc>
                <a:spcPct val="150000"/>
              </a:lnSpc>
              <a:buFont typeface="Wingdings" pitchFamily="2" charset="2"/>
              <a:buChar char="§"/>
            </a:pPr>
            <a:r>
              <a:rPr lang="en-US" sz="3600" dirty="0">
                <a:latin typeface="KG Blank Space Solid" panose="02000000000000000000" pitchFamily="2" charset="77"/>
              </a:rPr>
              <a:t>Tablecloth</a:t>
            </a:r>
          </a:p>
          <a:p>
            <a:pPr>
              <a:lnSpc>
                <a:spcPct val="150000"/>
              </a:lnSpc>
              <a:buFont typeface="Wingdings" pitchFamily="2" charset="2"/>
              <a:buChar char="§"/>
            </a:pPr>
            <a:r>
              <a:rPr lang="en-US" sz="3600" dirty="0">
                <a:latin typeface="KG Blank Space Solid" panose="02000000000000000000" pitchFamily="2" charset="77"/>
              </a:rPr>
              <a:t>Aprons</a:t>
            </a:r>
          </a:p>
          <a:p>
            <a:pPr>
              <a:lnSpc>
                <a:spcPct val="150000"/>
              </a:lnSpc>
              <a:buFont typeface="Wingdings" pitchFamily="2" charset="2"/>
              <a:buChar char="§"/>
            </a:pPr>
            <a:r>
              <a:rPr lang="en-US" sz="3600" dirty="0">
                <a:latin typeface="KG Blank Space Solid" panose="02000000000000000000" pitchFamily="2" charset="77"/>
              </a:rPr>
              <a:t>Forms</a:t>
            </a:r>
          </a:p>
          <a:p>
            <a:pPr>
              <a:lnSpc>
                <a:spcPct val="150000"/>
              </a:lnSpc>
              <a:buFont typeface="Wingdings" pitchFamily="2" charset="2"/>
              <a:buChar char="§"/>
            </a:pPr>
            <a:r>
              <a:rPr lang="en-US" sz="3600" dirty="0">
                <a:latin typeface="KG Blank Space Solid" panose="02000000000000000000" pitchFamily="2" charset="77"/>
              </a:rPr>
              <a:t>Pens</a:t>
            </a:r>
          </a:p>
          <a:p>
            <a:pPr>
              <a:lnSpc>
                <a:spcPct val="150000"/>
              </a:lnSpc>
              <a:buFont typeface="Wingdings" pitchFamily="2" charset="2"/>
              <a:buChar char="§"/>
            </a:pPr>
            <a:r>
              <a:rPr lang="en-US" sz="4000" dirty="0">
                <a:latin typeface="KG Blank Space Solid" panose="02000000000000000000" pitchFamily="2" charset="77"/>
              </a:rPr>
              <a:t>Swiffer</a:t>
            </a:r>
          </a:p>
          <a:p>
            <a:pPr>
              <a:lnSpc>
                <a:spcPct val="150000"/>
              </a:lnSpc>
              <a:buFont typeface="Wingdings" pitchFamily="2" charset="2"/>
              <a:buChar char="§"/>
            </a:pPr>
            <a:r>
              <a:rPr lang="en-US" sz="4000" dirty="0">
                <a:latin typeface="KG Blank Space Solid" panose="02000000000000000000" pitchFamily="2" charset="77"/>
              </a:rPr>
              <a:t>Totes</a:t>
            </a:r>
          </a:p>
        </p:txBody>
      </p:sp>
    </p:spTree>
    <p:extLst>
      <p:ext uri="{BB962C8B-B14F-4D97-AF65-F5344CB8AC3E}">
        <p14:creationId xmlns:p14="http://schemas.microsoft.com/office/powerpoint/2010/main" val="1635587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416E7CC4-74C2-2D44-AC61-11CC05CCA346}"/>
              </a:ext>
            </a:extLst>
          </p:cNvPr>
          <p:cNvSpPr>
            <a:spLocks noGrp="1"/>
          </p:cNvSpPr>
          <p:nvPr>
            <p:ph idx="1"/>
          </p:nvPr>
        </p:nvSpPr>
        <p:spPr>
          <a:xfrm>
            <a:off x="1264150" y="1506728"/>
            <a:ext cx="7075178" cy="5927006"/>
          </a:xfrm>
        </p:spPr>
        <p:txBody>
          <a:bodyPr>
            <a:normAutofit/>
          </a:bodyPr>
          <a:lstStyle/>
          <a:p>
            <a:pPr>
              <a:lnSpc>
                <a:spcPct val="100000"/>
              </a:lnSpc>
              <a:spcAft>
                <a:spcPts val="1800"/>
              </a:spcAft>
              <a:buFont typeface="Wingdings" pitchFamily="2" charset="2"/>
              <a:buChar char="§"/>
            </a:pPr>
            <a:r>
              <a:rPr lang="en-US" sz="4400" dirty="0">
                <a:solidFill>
                  <a:schemeClr val="tx1">
                    <a:lumMod val="50000"/>
                    <a:lumOff val="50000"/>
                  </a:schemeClr>
                </a:solidFill>
                <a:latin typeface="KG Blank Space Solid" panose="02000000000000000000" pitchFamily="2" charset="77"/>
              </a:rPr>
              <a:t>Open Me First Box</a:t>
            </a:r>
          </a:p>
          <a:p>
            <a:pPr>
              <a:lnSpc>
                <a:spcPct val="100000"/>
              </a:lnSpc>
              <a:spcAft>
                <a:spcPts val="1800"/>
              </a:spcAft>
              <a:buFont typeface="Wingdings" pitchFamily="2" charset="2"/>
              <a:buChar char="§"/>
            </a:pPr>
            <a:r>
              <a:rPr lang="en-US" sz="4400" dirty="0">
                <a:solidFill>
                  <a:schemeClr val="tx1">
                    <a:lumMod val="50000"/>
                    <a:lumOff val="50000"/>
                  </a:schemeClr>
                </a:solidFill>
                <a:latin typeface="KG Blank Space Solid" panose="02000000000000000000" pitchFamily="2" charset="77"/>
              </a:rPr>
              <a:t>Banners</a:t>
            </a:r>
          </a:p>
          <a:p>
            <a:pPr>
              <a:lnSpc>
                <a:spcPct val="100000"/>
              </a:lnSpc>
              <a:spcAft>
                <a:spcPts val="1800"/>
              </a:spcAft>
              <a:buFont typeface="Wingdings" pitchFamily="2" charset="2"/>
              <a:buChar char="§"/>
            </a:pPr>
            <a:r>
              <a:rPr lang="en-US" sz="4400" dirty="0">
                <a:solidFill>
                  <a:schemeClr val="tx1">
                    <a:lumMod val="50000"/>
                    <a:lumOff val="50000"/>
                  </a:schemeClr>
                </a:solidFill>
                <a:latin typeface="KG Blank Space Solid" panose="02000000000000000000" pitchFamily="2" charset="77"/>
              </a:rPr>
              <a:t>Mats </a:t>
            </a:r>
          </a:p>
          <a:p>
            <a:pPr>
              <a:lnSpc>
                <a:spcPct val="100000"/>
              </a:lnSpc>
              <a:spcAft>
                <a:spcPts val="1800"/>
              </a:spcAft>
              <a:buFont typeface="Wingdings" pitchFamily="2" charset="2"/>
              <a:buChar char="§"/>
            </a:pPr>
            <a:r>
              <a:rPr lang="en-US" sz="4400" dirty="0">
                <a:solidFill>
                  <a:schemeClr val="tx1">
                    <a:lumMod val="50000"/>
                    <a:lumOff val="50000"/>
                  </a:schemeClr>
                </a:solidFill>
                <a:latin typeface="KG Blank Space Solid" panose="02000000000000000000" pitchFamily="2" charset="77"/>
              </a:rPr>
              <a:t>Block Bags</a:t>
            </a:r>
          </a:p>
          <a:p>
            <a:pPr>
              <a:spcAft>
                <a:spcPts val="1800"/>
              </a:spcAft>
              <a:buFont typeface="Wingdings" pitchFamily="2" charset="2"/>
              <a:buChar char="§"/>
            </a:pPr>
            <a:endParaRPr lang="en-US" sz="4400" dirty="0">
              <a:solidFill>
                <a:schemeClr val="tx1">
                  <a:lumMod val="50000"/>
                  <a:lumOff val="50000"/>
                </a:schemeClr>
              </a:solidFill>
              <a:latin typeface="KG Blank Space Solid" panose="02000000000000000000" pitchFamily="2" charset="77"/>
            </a:endParaRPr>
          </a:p>
          <a:p>
            <a:pPr algn="ctr">
              <a:spcAft>
                <a:spcPts val="1800"/>
              </a:spcAft>
              <a:buFont typeface="Wingdings" pitchFamily="2" charset="2"/>
              <a:buChar char="§"/>
            </a:pPr>
            <a:endParaRPr lang="en-US" sz="4400" dirty="0"/>
          </a:p>
        </p:txBody>
      </p:sp>
      <p:sp>
        <p:nvSpPr>
          <p:cNvPr id="21" name="Freeform: Shape 20">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B64C5F1-ABA7-2348-B059-4262C72ECE58}"/>
              </a:ext>
            </a:extLst>
          </p:cNvPr>
          <p:cNvSpPr>
            <a:spLocks noGrp="1"/>
          </p:cNvSpPr>
          <p:nvPr>
            <p:ph type="title"/>
          </p:nvPr>
        </p:nvSpPr>
        <p:spPr>
          <a:xfrm>
            <a:off x="8339328" y="2560781"/>
            <a:ext cx="3748122" cy="3806489"/>
          </a:xfrm>
        </p:spPr>
        <p:txBody>
          <a:bodyPr>
            <a:normAutofit/>
          </a:bodyPr>
          <a:lstStyle/>
          <a:p>
            <a:pPr algn="r"/>
            <a:r>
              <a:rPr lang="en-US" sz="4800">
                <a:latin typeface="KG Blank Space Sketch" panose="02000000000000000000" pitchFamily="2" charset="77"/>
              </a:rPr>
              <a:t>Setting Up Exhibit:</a:t>
            </a:r>
            <a:br>
              <a:rPr lang="en-US" sz="4800">
                <a:latin typeface="KG Blank Space Sketch" panose="02000000000000000000" pitchFamily="2" charset="77"/>
              </a:rPr>
            </a:br>
            <a:br>
              <a:rPr lang="en-US" sz="2000">
                <a:latin typeface="KG Blank Space Sketch" panose="02000000000000000000" pitchFamily="2" charset="77"/>
              </a:rPr>
            </a:br>
            <a:r>
              <a:rPr lang="en-US" sz="5400">
                <a:latin typeface="KG Blank Space Sketch" panose="02000000000000000000" pitchFamily="2" charset="77"/>
              </a:rPr>
              <a:t> </a:t>
            </a:r>
            <a:r>
              <a:rPr lang="en-US" sz="4400">
                <a:latin typeface="KG Blank Space Sketch" panose="02000000000000000000" pitchFamily="2" charset="77"/>
              </a:rPr>
              <a:t>Area Designation</a:t>
            </a:r>
            <a:endParaRPr lang="en-US" sz="5400">
              <a:latin typeface="KG Blank Space Sketch" panose="02000000000000000000" pitchFamily="2" charset="77"/>
            </a:endParaRPr>
          </a:p>
        </p:txBody>
      </p:sp>
    </p:spTree>
    <p:extLst>
      <p:ext uri="{BB962C8B-B14F-4D97-AF65-F5344CB8AC3E}">
        <p14:creationId xmlns:p14="http://schemas.microsoft.com/office/powerpoint/2010/main" val="1834510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B64C5F1-ABA7-2348-B059-4262C72ECE58}"/>
              </a:ext>
            </a:extLst>
          </p:cNvPr>
          <p:cNvSpPr>
            <a:spLocks noGrp="1"/>
          </p:cNvSpPr>
          <p:nvPr>
            <p:ph type="title"/>
          </p:nvPr>
        </p:nvSpPr>
        <p:spPr>
          <a:xfrm>
            <a:off x="65158" y="116464"/>
            <a:ext cx="3525291" cy="4529278"/>
          </a:xfrm>
        </p:spPr>
        <p:txBody>
          <a:bodyPr>
            <a:normAutofit/>
          </a:bodyPr>
          <a:lstStyle/>
          <a:p>
            <a:r>
              <a:rPr lang="en-US" sz="4800" dirty="0">
                <a:latin typeface="KG Blank Space Sketch" panose="02000000000000000000" pitchFamily="2" charset="77"/>
              </a:rPr>
              <a:t>Setting Up Exhibit:</a:t>
            </a:r>
            <a:br>
              <a:rPr lang="en-US" sz="4800" dirty="0">
                <a:latin typeface="KG Blank Space Sketch" panose="02000000000000000000" pitchFamily="2" charset="77"/>
              </a:rPr>
            </a:br>
            <a:br>
              <a:rPr lang="en-US" sz="2000" dirty="0">
                <a:latin typeface="KG Blank Space Sketch" panose="02000000000000000000" pitchFamily="2" charset="77"/>
              </a:rPr>
            </a:br>
            <a:r>
              <a:rPr lang="en-US" sz="4400" dirty="0">
                <a:latin typeface="KG Blank Space Sketch" panose="02000000000000000000" pitchFamily="2" charset="77"/>
              </a:rPr>
              <a:t>Banners</a:t>
            </a:r>
            <a:endParaRPr lang="en-US" sz="4800" dirty="0">
              <a:latin typeface="KG Blank Space Sketch" panose="02000000000000000000" pitchFamily="2" charset="77"/>
            </a:endParaRPr>
          </a:p>
        </p:txBody>
      </p:sp>
      <p:sp>
        <p:nvSpPr>
          <p:cNvPr id="30" name="Freeform: Shape 29">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Content Placeholder 4">
            <a:extLst>
              <a:ext uri="{FF2B5EF4-FFF2-40B4-BE49-F238E27FC236}">
                <a16:creationId xmlns:a16="http://schemas.microsoft.com/office/drawing/2014/main" id="{D4DBB760-56C1-0E45-B4EE-2EF03498914E}"/>
              </a:ext>
            </a:extLst>
          </p:cNvPr>
          <p:cNvSpPr>
            <a:spLocks noGrp="1"/>
          </p:cNvSpPr>
          <p:nvPr>
            <p:ph idx="1"/>
          </p:nvPr>
        </p:nvSpPr>
        <p:spPr>
          <a:xfrm>
            <a:off x="3985498" y="868680"/>
            <a:ext cx="4913573" cy="5120640"/>
          </a:xfrm>
        </p:spPr>
        <p:txBody>
          <a:bodyPr>
            <a:normAutofit/>
          </a:bodyPr>
          <a:lstStyle/>
          <a:p>
            <a:pPr>
              <a:lnSpc>
                <a:spcPct val="150000"/>
              </a:lnSpc>
              <a:buFont typeface="Wingdings" pitchFamily="2" charset="2"/>
              <a:buChar char="§"/>
            </a:pPr>
            <a:r>
              <a:rPr lang="en-US" sz="4000" dirty="0">
                <a:latin typeface="KG Blank Space Solid" panose="02000000000000000000" pitchFamily="2" charset="77"/>
              </a:rPr>
              <a:t>Welcome</a:t>
            </a:r>
          </a:p>
          <a:p>
            <a:pPr>
              <a:lnSpc>
                <a:spcPct val="150000"/>
              </a:lnSpc>
              <a:buFont typeface="Wingdings" pitchFamily="2" charset="2"/>
              <a:buChar char="§"/>
            </a:pPr>
            <a:r>
              <a:rPr lang="en-US" sz="4000" dirty="0">
                <a:latin typeface="KG Blank Space Solid" panose="02000000000000000000" pitchFamily="2" charset="77"/>
              </a:rPr>
              <a:t>Informational</a:t>
            </a:r>
          </a:p>
          <a:p>
            <a:pPr>
              <a:lnSpc>
                <a:spcPct val="150000"/>
              </a:lnSpc>
              <a:buFont typeface="Wingdings" pitchFamily="2" charset="2"/>
              <a:buChar char="§"/>
            </a:pPr>
            <a:r>
              <a:rPr lang="en-US" sz="4000" dirty="0">
                <a:latin typeface="KG Blank Space Solid" panose="02000000000000000000" pitchFamily="2" charset="77"/>
              </a:rPr>
              <a:t>Outdoor Vinyl</a:t>
            </a:r>
          </a:p>
        </p:txBody>
      </p:sp>
      <p:pic>
        <p:nvPicPr>
          <p:cNvPr id="4" name="Picture 3">
            <a:extLst>
              <a:ext uri="{FF2B5EF4-FFF2-40B4-BE49-F238E27FC236}">
                <a16:creationId xmlns:a16="http://schemas.microsoft.com/office/drawing/2014/main" id="{BD672305-FF10-FB47-8A92-37AE258057D2}"/>
              </a:ext>
            </a:extLst>
          </p:cNvPr>
          <p:cNvPicPr>
            <a:picLocks noChangeAspect="1"/>
          </p:cNvPicPr>
          <p:nvPr/>
        </p:nvPicPr>
        <p:blipFill>
          <a:blip r:embed="rId3"/>
          <a:stretch>
            <a:fillRect/>
          </a:stretch>
        </p:blipFill>
        <p:spPr>
          <a:xfrm>
            <a:off x="8682391" y="322698"/>
            <a:ext cx="2361391" cy="5478428"/>
          </a:xfrm>
          <a:prstGeom prst="rect">
            <a:avLst/>
          </a:prstGeom>
        </p:spPr>
      </p:pic>
    </p:spTree>
    <p:extLst>
      <p:ext uri="{BB962C8B-B14F-4D97-AF65-F5344CB8AC3E}">
        <p14:creationId xmlns:p14="http://schemas.microsoft.com/office/powerpoint/2010/main" val="3096852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id="{96A410A9-4E4B-8341-B748-42887FEA6AF1}"/>
              </a:ext>
            </a:extLst>
          </p:cNvPr>
          <p:cNvPicPr>
            <a:picLocks noChangeAspect="1"/>
          </p:cNvPicPr>
          <p:nvPr/>
        </p:nvPicPr>
        <p:blipFill>
          <a:blip r:embed="rId3"/>
          <a:stretch>
            <a:fillRect/>
          </a:stretch>
        </p:blipFill>
        <p:spPr>
          <a:xfrm>
            <a:off x="7024215" y="417136"/>
            <a:ext cx="4991089" cy="6023728"/>
          </a:xfrm>
          <a:prstGeom prst="rect">
            <a:avLst/>
          </a:prstGeom>
        </p:spPr>
      </p:pic>
      <p:sp>
        <p:nvSpPr>
          <p:cNvPr id="8" name="Title 7">
            <a:extLst>
              <a:ext uri="{FF2B5EF4-FFF2-40B4-BE49-F238E27FC236}">
                <a16:creationId xmlns:a16="http://schemas.microsoft.com/office/drawing/2014/main" id="{61BC2485-96F5-2140-B223-D2BAB44657A8}"/>
              </a:ext>
            </a:extLst>
          </p:cNvPr>
          <p:cNvSpPr>
            <a:spLocks noGrp="1"/>
          </p:cNvSpPr>
          <p:nvPr>
            <p:ph type="title"/>
          </p:nvPr>
        </p:nvSpPr>
        <p:spPr>
          <a:xfrm>
            <a:off x="252919" y="1123837"/>
            <a:ext cx="6637738" cy="4601183"/>
          </a:xfrm>
        </p:spPr>
        <p:txBody>
          <a:bodyPr>
            <a:normAutofit/>
          </a:bodyPr>
          <a:lstStyle/>
          <a:p>
            <a:r>
              <a:rPr lang="en-US" sz="6600" dirty="0">
                <a:latin typeface="KG Blank Space Sketch" panose="02000000000000000000" pitchFamily="2" charset="77"/>
              </a:rPr>
              <a:t>What is </a:t>
            </a:r>
            <a:br>
              <a:rPr lang="en-US" sz="6600" dirty="0">
                <a:latin typeface="KG Blank Space Sketch" panose="02000000000000000000" pitchFamily="2" charset="77"/>
              </a:rPr>
            </a:br>
            <a:r>
              <a:rPr lang="en-US" sz="6600" dirty="0">
                <a:latin typeface="KG Blank Space Sketch" panose="02000000000000000000" pitchFamily="2" charset="77"/>
              </a:rPr>
              <a:t>BLOCK Fest®?</a:t>
            </a:r>
          </a:p>
        </p:txBody>
      </p:sp>
    </p:spTree>
    <p:extLst>
      <p:ext uri="{BB962C8B-B14F-4D97-AF65-F5344CB8AC3E}">
        <p14:creationId xmlns:p14="http://schemas.microsoft.com/office/powerpoint/2010/main" val="3355079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B64C5F1-ABA7-2348-B059-4262C72ECE58}"/>
              </a:ext>
            </a:extLst>
          </p:cNvPr>
          <p:cNvSpPr>
            <a:spLocks noGrp="1"/>
          </p:cNvSpPr>
          <p:nvPr>
            <p:ph type="title"/>
          </p:nvPr>
        </p:nvSpPr>
        <p:spPr>
          <a:xfrm>
            <a:off x="124856" y="234451"/>
            <a:ext cx="3525291" cy="4529278"/>
          </a:xfrm>
        </p:spPr>
        <p:txBody>
          <a:bodyPr>
            <a:normAutofit/>
          </a:bodyPr>
          <a:lstStyle/>
          <a:p>
            <a:r>
              <a:rPr lang="en-US" sz="4800" dirty="0">
                <a:latin typeface="KG Blank Space Sketch" panose="02000000000000000000" pitchFamily="2" charset="77"/>
              </a:rPr>
              <a:t>Setting Up Exhibit:</a:t>
            </a:r>
            <a:br>
              <a:rPr lang="en-US" sz="4800" dirty="0">
                <a:latin typeface="KG Blank Space Sketch" panose="02000000000000000000" pitchFamily="2" charset="77"/>
              </a:rPr>
            </a:br>
            <a:br>
              <a:rPr lang="en-US" sz="2000" dirty="0">
                <a:latin typeface="KG Blank Space Sketch" panose="02000000000000000000" pitchFamily="2" charset="77"/>
              </a:rPr>
            </a:br>
            <a:r>
              <a:rPr lang="en-US" sz="4400" dirty="0">
                <a:latin typeface="KG Blank Space Sketch" panose="02000000000000000000" pitchFamily="2" charset="77"/>
              </a:rPr>
              <a:t>Station </a:t>
            </a:r>
            <a:br>
              <a:rPr lang="en-US" sz="4400" dirty="0">
                <a:latin typeface="KG Blank Space Sketch" panose="02000000000000000000" pitchFamily="2" charset="77"/>
              </a:rPr>
            </a:br>
            <a:r>
              <a:rPr lang="en-US" sz="4400" dirty="0">
                <a:latin typeface="KG Blank Space Sketch" panose="02000000000000000000" pitchFamily="2" charset="77"/>
              </a:rPr>
              <a:t>Set Up</a:t>
            </a:r>
            <a:endParaRPr lang="en-US" sz="4800" dirty="0">
              <a:latin typeface="KG Blank Space Sketch" panose="02000000000000000000" pitchFamily="2" charset="77"/>
            </a:endParaRPr>
          </a:p>
        </p:txBody>
      </p:sp>
      <p:sp>
        <p:nvSpPr>
          <p:cNvPr id="3" name="Content Placeholder 2">
            <a:extLst>
              <a:ext uri="{FF2B5EF4-FFF2-40B4-BE49-F238E27FC236}">
                <a16:creationId xmlns:a16="http://schemas.microsoft.com/office/drawing/2014/main" id="{416E7CC4-74C2-2D44-AC61-11CC05CCA346}"/>
              </a:ext>
            </a:extLst>
          </p:cNvPr>
          <p:cNvSpPr>
            <a:spLocks noGrp="1"/>
          </p:cNvSpPr>
          <p:nvPr>
            <p:ph idx="1"/>
          </p:nvPr>
        </p:nvSpPr>
        <p:spPr>
          <a:xfrm>
            <a:off x="4333345" y="762000"/>
            <a:ext cx="6627377" cy="8360229"/>
          </a:xfrm>
        </p:spPr>
        <p:txBody>
          <a:bodyPr>
            <a:normAutofit/>
          </a:bodyPr>
          <a:lstStyle/>
          <a:p>
            <a:pPr>
              <a:spcAft>
                <a:spcPts val="1800"/>
              </a:spcAft>
              <a:buFont typeface="Wingdings" pitchFamily="2" charset="2"/>
              <a:buChar char="§"/>
            </a:pPr>
            <a:r>
              <a:rPr lang="en-US" sz="3600" dirty="0">
                <a:latin typeface="KG Blank Space Solid" panose="02000000000000000000" pitchFamily="2" charset="77"/>
              </a:rPr>
              <a:t>Mat Disbursement</a:t>
            </a:r>
          </a:p>
          <a:p>
            <a:pPr>
              <a:spcAft>
                <a:spcPts val="1800"/>
              </a:spcAft>
              <a:buFont typeface="Wingdings" pitchFamily="2" charset="2"/>
              <a:buChar char="§"/>
            </a:pPr>
            <a:r>
              <a:rPr lang="en-US" sz="3600" dirty="0">
                <a:latin typeface="KG Blank Space Solid" panose="02000000000000000000" pitchFamily="2" charset="77"/>
              </a:rPr>
              <a:t>Swiffer®</a:t>
            </a:r>
          </a:p>
          <a:p>
            <a:pPr>
              <a:spcAft>
                <a:spcPts val="1800"/>
              </a:spcAft>
              <a:buFont typeface="Wingdings" pitchFamily="2" charset="2"/>
              <a:buChar char="§"/>
            </a:pPr>
            <a:r>
              <a:rPr lang="en-US" sz="3600" dirty="0">
                <a:latin typeface="KG Blank Space Solid" panose="02000000000000000000" pitchFamily="2" charset="77"/>
              </a:rPr>
              <a:t>A- Frame</a:t>
            </a:r>
          </a:p>
          <a:p>
            <a:pPr>
              <a:spcAft>
                <a:spcPts val="1800"/>
              </a:spcAft>
              <a:buFont typeface="Wingdings" pitchFamily="2" charset="2"/>
              <a:buChar char="§"/>
            </a:pPr>
            <a:r>
              <a:rPr lang="en-US" sz="3600" dirty="0">
                <a:latin typeface="KG Blank Space Solid" panose="02000000000000000000" pitchFamily="2" charset="77"/>
              </a:rPr>
              <a:t>Block Types</a:t>
            </a:r>
          </a:p>
          <a:p>
            <a:pPr>
              <a:spcAft>
                <a:spcPts val="1800"/>
              </a:spcAft>
              <a:buFont typeface="Wingdings" pitchFamily="2" charset="2"/>
              <a:buChar char="§"/>
            </a:pPr>
            <a:r>
              <a:rPr lang="en-US" sz="3600" dirty="0">
                <a:latin typeface="KG Blank Space Solid" panose="02000000000000000000" pitchFamily="2" charset="77"/>
              </a:rPr>
              <a:t>Stage Blocks</a:t>
            </a:r>
          </a:p>
          <a:p>
            <a:pPr>
              <a:spcAft>
                <a:spcPts val="1800"/>
              </a:spcAft>
              <a:buFont typeface="Wingdings" pitchFamily="2" charset="2"/>
              <a:buChar char="§"/>
            </a:pPr>
            <a:r>
              <a:rPr lang="en-US" sz="3600" dirty="0">
                <a:latin typeface="KG Blank Space Solid" panose="02000000000000000000" pitchFamily="2" charset="77"/>
              </a:rPr>
              <a:t>Bag Storage</a:t>
            </a:r>
          </a:p>
          <a:p>
            <a:pPr>
              <a:spcAft>
                <a:spcPts val="1800"/>
              </a:spcAft>
              <a:buFont typeface="Wingdings" pitchFamily="2" charset="2"/>
              <a:buChar char="§"/>
            </a:pPr>
            <a:endParaRPr lang="en-US" sz="3600" dirty="0">
              <a:latin typeface="KG Blank Space Solid" panose="02000000000000000000" pitchFamily="2" charset="77"/>
            </a:endParaRPr>
          </a:p>
          <a:p>
            <a:pPr>
              <a:spcAft>
                <a:spcPts val="1800"/>
              </a:spcAft>
              <a:buFont typeface="Wingdings" pitchFamily="2" charset="2"/>
              <a:buChar char="§"/>
            </a:pPr>
            <a:endParaRPr lang="en-US" dirty="0">
              <a:latin typeface="KG Blank Space Solid" panose="02000000000000000000" pitchFamily="2" charset="77"/>
            </a:endParaRPr>
          </a:p>
          <a:p>
            <a:pPr>
              <a:spcAft>
                <a:spcPts val="1800"/>
              </a:spcAft>
              <a:buFont typeface="Wingdings" pitchFamily="2" charset="2"/>
              <a:buChar char="§"/>
            </a:pPr>
            <a:endParaRPr lang="en-US" dirty="0">
              <a:latin typeface="KG Blank Space Solid" panose="02000000000000000000" pitchFamily="2" charset="77"/>
            </a:endParaRPr>
          </a:p>
          <a:p>
            <a:pPr marL="0" indent="0">
              <a:buNone/>
            </a:pPr>
            <a:endParaRPr lang="en-US" dirty="0"/>
          </a:p>
        </p:txBody>
      </p:sp>
      <p:sp>
        <p:nvSpPr>
          <p:cNvPr id="30" name="Freeform: Shape 29">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75276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416E7CC4-74C2-2D44-AC61-11CC05CCA346}"/>
              </a:ext>
            </a:extLst>
          </p:cNvPr>
          <p:cNvSpPr>
            <a:spLocks noGrp="1"/>
          </p:cNvSpPr>
          <p:nvPr>
            <p:ph idx="1"/>
          </p:nvPr>
        </p:nvSpPr>
        <p:spPr>
          <a:xfrm>
            <a:off x="912545" y="752748"/>
            <a:ext cx="5122598" cy="5876543"/>
          </a:xfrm>
        </p:spPr>
        <p:txBody>
          <a:bodyPr>
            <a:normAutofit/>
          </a:bodyPr>
          <a:lstStyle/>
          <a:p>
            <a:pPr>
              <a:spcAft>
                <a:spcPts val="1800"/>
              </a:spcAft>
              <a:buFont typeface="Wingdings" pitchFamily="2" charset="2"/>
              <a:buChar char="§"/>
            </a:pPr>
            <a:r>
              <a:rPr lang="en-US" sz="4000" dirty="0">
                <a:solidFill>
                  <a:schemeClr val="tx1">
                    <a:lumMod val="50000"/>
                    <a:lumOff val="50000"/>
                  </a:schemeClr>
                </a:solidFill>
                <a:latin typeface="KG Blank Space Solid" panose="02000000000000000000" pitchFamily="2" charset="77"/>
              </a:rPr>
              <a:t>Block Specific Information</a:t>
            </a:r>
          </a:p>
          <a:p>
            <a:pPr>
              <a:spcAft>
                <a:spcPts val="1800"/>
              </a:spcAft>
              <a:buFont typeface="Wingdings" pitchFamily="2" charset="2"/>
              <a:buChar char="§"/>
            </a:pPr>
            <a:r>
              <a:rPr lang="en-US" sz="4000" dirty="0">
                <a:solidFill>
                  <a:schemeClr val="tx1">
                    <a:lumMod val="50000"/>
                    <a:lumOff val="50000"/>
                  </a:schemeClr>
                </a:solidFill>
                <a:latin typeface="KG Blank Space Solid" panose="02000000000000000000" pitchFamily="2" charset="77"/>
              </a:rPr>
              <a:t>Bilingual</a:t>
            </a:r>
          </a:p>
          <a:p>
            <a:pPr>
              <a:spcAft>
                <a:spcPts val="1800"/>
              </a:spcAft>
              <a:buFont typeface="Wingdings" pitchFamily="2" charset="2"/>
              <a:buChar char="§"/>
            </a:pPr>
            <a:r>
              <a:rPr lang="en-US" sz="4000" dirty="0">
                <a:solidFill>
                  <a:schemeClr val="tx1">
                    <a:lumMod val="50000"/>
                    <a:lumOff val="50000"/>
                  </a:schemeClr>
                </a:solidFill>
                <a:latin typeface="KG Blank Space Solid" panose="02000000000000000000" pitchFamily="2" charset="77"/>
              </a:rPr>
              <a:t>Fun Facts</a:t>
            </a:r>
          </a:p>
          <a:p>
            <a:pPr>
              <a:spcAft>
                <a:spcPts val="1800"/>
              </a:spcAft>
              <a:buFont typeface="Wingdings" pitchFamily="2" charset="2"/>
              <a:buChar char="§"/>
            </a:pPr>
            <a:r>
              <a:rPr lang="en-US" sz="4000" dirty="0">
                <a:solidFill>
                  <a:schemeClr val="tx1">
                    <a:lumMod val="50000"/>
                    <a:lumOff val="50000"/>
                  </a:schemeClr>
                </a:solidFill>
                <a:latin typeface="KG Blank Space Solid" panose="02000000000000000000" pitchFamily="2" charset="77"/>
              </a:rPr>
              <a:t>Tips for Parents</a:t>
            </a:r>
          </a:p>
          <a:p>
            <a:pPr>
              <a:spcAft>
                <a:spcPts val="1800"/>
              </a:spcAft>
              <a:buFont typeface="Wingdings" pitchFamily="2" charset="2"/>
              <a:buChar char="§"/>
            </a:pPr>
            <a:r>
              <a:rPr lang="en-US" sz="4000" dirty="0">
                <a:solidFill>
                  <a:schemeClr val="tx1">
                    <a:lumMod val="50000"/>
                    <a:lumOff val="50000"/>
                  </a:schemeClr>
                </a:solidFill>
                <a:latin typeface="KG Blank Space Solid" panose="02000000000000000000" pitchFamily="2" charset="77"/>
              </a:rPr>
              <a:t>Ask the Expert</a:t>
            </a:r>
          </a:p>
        </p:txBody>
      </p:sp>
      <p:sp>
        <p:nvSpPr>
          <p:cNvPr id="21" name="Freeform: Shape 20">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B64C5F1-ABA7-2348-B059-4262C72ECE58}"/>
              </a:ext>
            </a:extLst>
          </p:cNvPr>
          <p:cNvSpPr>
            <a:spLocks noGrp="1"/>
          </p:cNvSpPr>
          <p:nvPr>
            <p:ph type="title"/>
          </p:nvPr>
        </p:nvSpPr>
        <p:spPr>
          <a:xfrm>
            <a:off x="7093974" y="2959343"/>
            <a:ext cx="4993477" cy="3653292"/>
          </a:xfrm>
        </p:spPr>
        <p:txBody>
          <a:bodyPr>
            <a:normAutofit/>
          </a:bodyPr>
          <a:lstStyle/>
          <a:p>
            <a:pPr algn="r"/>
            <a:r>
              <a:rPr lang="en-US" sz="4800" dirty="0">
                <a:latin typeface="KG Blank Space Sketch" panose="02000000000000000000" pitchFamily="2" charset="77"/>
              </a:rPr>
              <a:t>Setting Up Exhibit:</a:t>
            </a:r>
            <a:br>
              <a:rPr lang="en-US" sz="4800" dirty="0">
                <a:latin typeface="KG Blank Space Sketch" panose="02000000000000000000" pitchFamily="2" charset="77"/>
              </a:rPr>
            </a:br>
            <a:br>
              <a:rPr lang="en-US" sz="2000" dirty="0">
                <a:latin typeface="KG Blank Space Sketch" panose="02000000000000000000" pitchFamily="2" charset="77"/>
              </a:rPr>
            </a:br>
            <a:r>
              <a:rPr lang="en-US" sz="5400" dirty="0">
                <a:latin typeface="KG Blank Space Sketch" panose="02000000000000000000" pitchFamily="2" charset="77"/>
              </a:rPr>
              <a:t> </a:t>
            </a:r>
            <a:r>
              <a:rPr lang="en-US" dirty="0">
                <a:latin typeface="KG Blank Space Sketch" panose="02000000000000000000" pitchFamily="2" charset="77"/>
              </a:rPr>
              <a:t>A-Frame Set Up</a:t>
            </a:r>
            <a:endParaRPr lang="en-US" sz="4800" dirty="0">
              <a:latin typeface="KG Blank Space Sketch" panose="02000000000000000000" pitchFamily="2" charset="77"/>
            </a:endParaRPr>
          </a:p>
        </p:txBody>
      </p:sp>
      <p:pic>
        <p:nvPicPr>
          <p:cNvPr id="5" name="Picture 4">
            <a:extLst>
              <a:ext uri="{FF2B5EF4-FFF2-40B4-BE49-F238E27FC236}">
                <a16:creationId xmlns:a16="http://schemas.microsoft.com/office/drawing/2014/main" id="{BE456E15-E16A-2441-9FD4-F9620943CE09}"/>
              </a:ext>
            </a:extLst>
          </p:cNvPr>
          <p:cNvPicPr>
            <a:picLocks noChangeAspect="1"/>
          </p:cNvPicPr>
          <p:nvPr/>
        </p:nvPicPr>
        <p:blipFill>
          <a:blip r:embed="rId3"/>
          <a:stretch>
            <a:fillRect/>
          </a:stretch>
        </p:blipFill>
        <p:spPr>
          <a:xfrm>
            <a:off x="5379183" y="724525"/>
            <a:ext cx="2742302" cy="3822603"/>
          </a:xfrm>
          <a:prstGeom prst="rect">
            <a:avLst/>
          </a:prstGeom>
        </p:spPr>
      </p:pic>
    </p:spTree>
    <p:extLst>
      <p:ext uri="{BB962C8B-B14F-4D97-AF65-F5344CB8AC3E}">
        <p14:creationId xmlns:p14="http://schemas.microsoft.com/office/powerpoint/2010/main" val="3079635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959B03-C937-4569-9026-32FFFD1F4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descr="blank room setup 1.jpg">
            <a:extLst>
              <a:ext uri="{FF2B5EF4-FFF2-40B4-BE49-F238E27FC236}">
                <a16:creationId xmlns:a16="http://schemas.microsoft.com/office/drawing/2014/main" id="{9A16D1D2-8EAC-2848-B503-ECE7C7291227}"/>
              </a:ext>
            </a:extLst>
          </p:cNvPr>
          <p:cNvPicPr>
            <a:picLocks noChangeAspect="1"/>
          </p:cNvPicPr>
          <p:nvPr/>
        </p:nvPicPr>
        <p:blipFill rotWithShape="1">
          <a:blip r:embed="rId3" cstate="print"/>
          <a:srcRect r="-1" b="11672"/>
          <a:stretch/>
        </p:blipFill>
        <p:spPr>
          <a:xfrm>
            <a:off x="3607693" y="758952"/>
            <a:ext cx="8047304" cy="5330952"/>
          </a:xfrm>
          <a:prstGeom prst="rect">
            <a:avLst/>
          </a:prstGeom>
        </p:spPr>
      </p:pic>
      <p:sp>
        <p:nvSpPr>
          <p:cNvPr id="10" name="Rectangle 9">
            <a:extLst>
              <a:ext uri="{FF2B5EF4-FFF2-40B4-BE49-F238E27FC236}">
                <a16:creationId xmlns:a16="http://schemas.microsoft.com/office/drawing/2014/main" id="{7B2A55B3-2539-4BF5-BA64-F7590B870F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BE678619-2098-454A-B394-FD85BFE32630}"/>
              </a:ext>
            </a:extLst>
          </p:cNvPr>
          <p:cNvSpPr txBox="1"/>
          <p:nvPr/>
        </p:nvSpPr>
        <p:spPr>
          <a:xfrm>
            <a:off x="287867" y="1454658"/>
            <a:ext cx="3155724" cy="3939540"/>
          </a:xfrm>
          <a:prstGeom prst="rect">
            <a:avLst/>
          </a:prstGeom>
          <a:noFill/>
        </p:spPr>
        <p:txBody>
          <a:bodyPr wrap="square" rtlCol="0">
            <a:spAutoFit/>
          </a:bodyPr>
          <a:lstStyle/>
          <a:p>
            <a:r>
              <a:rPr lang="en-US" sz="4400" dirty="0">
                <a:solidFill>
                  <a:schemeClr val="bg1"/>
                </a:solidFill>
                <a:latin typeface="KG Blank Space Sketch" panose="02000000000000000000" pitchFamily="2" charset="77"/>
              </a:rPr>
              <a:t>Block Stations</a:t>
            </a:r>
          </a:p>
          <a:p>
            <a:endParaRPr lang="en-US" dirty="0">
              <a:solidFill>
                <a:schemeClr val="bg1"/>
              </a:solidFill>
              <a:latin typeface="KG Blank Space Solid" panose="02000000000000000000" pitchFamily="2" charset="77"/>
            </a:endParaRPr>
          </a:p>
          <a:p>
            <a:pPr marL="285750" indent="-285750">
              <a:buClr>
                <a:schemeClr val="bg1"/>
              </a:buClr>
              <a:buFont typeface="Wingdings" pitchFamily="2" charset="2"/>
              <a:buChar char="§"/>
            </a:pPr>
            <a:r>
              <a:rPr lang="en-US" sz="2400" dirty="0">
                <a:solidFill>
                  <a:schemeClr val="bg1"/>
                </a:solidFill>
                <a:latin typeface="KG Blank Space Solid" panose="02000000000000000000" pitchFamily="2" charset="77"/>
              </a:rPr>
              <a:t>Foam Blocks</a:t>
            </a:r>
          </a:p>
          <a:p>
            <a:pPr marL="285750" indent="-285750">
              <a:buClr>
                <a:schemeClr val="bg1"/>
              </a:buClr>
              <a:buFont typeface="Wingdings" pitchFamily="2" charset="2"/>
              <a:buChar char="§"/>
            </a:pPr>
            <a:r>
              <a:rPr lang="en-US" sz="2400" dirty="0">
                <a:solidFill>
                  <a:schemeClr val="bg1"/>
                </a:solidFill>
                <a:latin typeface="KG Blank Space Solid" panose="02000000000000000000" pitchFamily="2" charset="77"/>
              </a:rPr>
              <a:t>Cardboard Brick Blocks</a:t>
            </a:r>
          </a:p>
          <a:p>
            <a:pPr marL="285750" indent="-285750">
              <a:buClr>
                <a:schemeClr val="bg1"/>
              </a:buClr>
              <a:buFont typeface="Wingdings" pitchFamily="2" charset="2"/>
              <a:buChar char="§"/>
            </a:pPr>
            <a:r>
              <a:rPr lang="en-US" sz="2400" dirty="0">
                <a:solidFill>
                  <a:schemeClr val="bg1"/>
                </a:solidFill>
                <a:latin typeface="KG Blank Space Solid" panose="02000000000000000000" pitchFamily="2" charset="77"/>
              </a:rPr>
              <a:t>Unit Cubes</a:t>
            </a:r>
          </a:p>
          <a:p>
            <a:pPr marL="285750" indent="-285750">
              <a:buClr>
                <a:schemeClr val="bg1"/>
              </a:buClr>
              <a:buFont typeface="Wingdings" pitchFamily="2" charset="2"/>
              <a:buChar char="§"/>
            </a:pPr>
            <a:r>
              <a:rPr lang="en-US" sz="2400" dirty="0">
                <a:solidFill>
                  <a:schemeClr val="bg1"/>
                </a:solidFill>
                <a:latin typeface="KG Blank Space Solid" panose="02000000000000000000" pitchFamily="2" charset="77"/>
              </a:rPr>
              <a:t>Wooden Planks</a:t>
            </a:r>
          </a:p>
          <a:p>
            <a:pPr marL="285750" indent="-285750">
              <a:buClr>
                <a:schemeClr val="bg1"/>
              </a:buClr>
              <a:buFont typeface="Wingdings" pitchFamily="2" charset="2"/>
              <a:buChar char="§"/>
            </a:pPr>
            <a:r>
              <a:rPr lang="en-US" sz="2400" dirty="0">
                <a:solidFill>
                  <a:schemeClr val="bg1"/>
                </a:solidFill>
                <a:latin typeface="KG Blank Space Solid" panose="02000000000000000000" pitchFamily="2" charset="77"/>
              </a:rPr>
              <a:t>Unit Blocks</a:t>
            </a:r>
          </a:p>
        </p:txBody>
      </p:sp>
    </p:spTree>
    <p:extLst>
      <p:ext uri="{BB962C8B-B14F-4D97-AF65-F5344CB8AC3E}">
        <p14:creationId xmlns:p14="http://schemas.microsoft.com/office/powerpoint/2010/main" val="2672852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B64C5F1-ABA7-2348-B059-4262C72ECE58}"/>
              </a:ext>
            </a:extLst>
          </p:cNvPr>
          <p:cNvSpPr>
            <a:spLocks noGrp="1"/>
          </p:cNvSpPr>
          <p:nvPr>
            <p:ph type="title"/>
          </p:nvPr>
        </p:nvSpPr>
        <p:spPr>
          <a:xfrm>
            <a:off x="179294" y="3932069"/>
            <a:ext cx="3525291" cy="2925931"/>
          </a:xfrm>
        </p:spPr>
        <p:txBody>
          <a:bodyPr>
            <a:normAutofit/>
          </a:bodyPr>
          <a:lstStyle/>
          <a:p>
            <a:r>
              <a:rPr lang="en-US" sz="4800">
                <a:latin typeface="KG Blank Space Sketch" panose="02000000000000000000" pitchFamily="2" charset="77"/>
              </a:rPr>
              <a:t>Station Rotation</a:t>
            </a:r>
          </a:p>
        </p:txBody>
      </p:sp>
      <p:sp>
        <p:nvSpPr>
          <p:cNvPr id="3" name="Content Placeholder 2">
            <a:extLst>
              <a:ext uri="{FF2B5EF4-FFF2-40B4-BE49-F238E27FC236}">
                <a16:creationId xmlns:a16="http://schemas.microsoft.com/office/drawing/2014/main" id="{416E7CC4-74C2-2D44-AC61-11CC05CCA346}"/>
              </a:ext>
            </a:extLst>
          </p:cNvPr>
          <p:cNvSpPr>
            <a:spLocks noGrp="1"/>
          </p:cNvSpPr>
          <p:nvPr>
            <p:ph idx="1"/>
          </p:nvPr>
        </p:nvSpPr>
        <p:spPr>
          <a:xfrm>
            <a:off x="4208489" y="1524000"/>
            <a:ext cx="7972484" cy="6096000"/>
          </a:xfrm>
        </p:spPr>
        <p:txBody>
          <a:bodyPr>
            <a:normAutofit/>
          </a:bodyPr>
          <a:lstStyle/>
          <a:p>
            <a:pPr>
              <a:spcAft>
                <a:spcPts val="1800"/>
              </a:spcAft>
              <a:buFont typeface="Wingdings" pitchFamily="2" charset="2"/>
              <a:buChar char="§"/>
            </a:pPr>
            <a:r>
              <a:rPr lang="en-US" sz="3400" dirty="0">
                <a:latin typeface="KG Blank Space Solid" panose="02000000000000000000" pitchFamily="2" charset="77"/>
              </a:rPr>
              <a:t>10 Minutes at each block station</a:t>
            </a:r>
          </a:p>
          <a:p>
            <a:pPr>
              <a:spcAft>
                <a:spcPts val="1800"/>
              </a:spcAft>
              <a:buFont typeface="Wingdings" pitchFamily="2" charset="2"/>
              <a:buChar char="§"/>
            </a:pPr>
            <a:r>
              <a:rPr lang="en-US" sz="3400" dirty="0">
                <a:latin typeface="KG Blank Space Solid" panose="02000000000000000000" pitchFamily="2" charset="77"/>
              </a:rPr>
              <a:t>Emcee signals Clean-Up time</a:t>
            </a:r>
          </a:p>
          <a:p>
            <a:pPr>
              <a:spcAft>
                <a:spcPts val="1800"/>
              </a:spcAft>
              <a:buFont typeface="Wingdings" pitchFamily="2" charset="2"/>
              <a:buChar char="§"/>
            </a:pPr>
            <a:r>
              <a:rPr lang="en-US" sz="3400" dirty="0">
                <a:latin typeface="KG Blank Space Solid" panose="02000000000000000000" pitchFamily="2" charset="77"/>
              </a:rPr>
              <a:t>Group rotates simultaneously</a:t>
            </a:r>
          </a:p>
          <a:p>
            <a:pPr>
              <a:spcAft>
                <a:spcPts val="1800"/>
              </a:spcAft>
              <a:buFont typeface="Wingdings" pitchFamily="2" charset="2"/>
              <a:buChar char="§"/>
            </a:pPr>
            <a:r>
              <a:rPr lang="en-US" sz="3400" dirty="0">
                <a:latin typeface="KG Blank Space Solid" panose="02000000000000000000" pitchFamily="2" charset="77"/>
              </a:rPr>
              <a:t>Child chooses next station</a:t>
            </a:r>
          </a:p>
          <a:p>
            <a:pPr>
              <a:spcAft>
                <a:spcPts val="1800"/>
              </a:spcAft>
              <a:buFont typeface="Wingdings" pitchFamily="2" charset="2"/>
              <a:buChar char="§"/>
            </a:pPr>
            <a:r>
              <a:rPr lang="en-US" sz="3400" dirty="0">
                <a:latin typeface="KG Blank Space Solid" panose="02000000000000000000" pitchFamily="2" charset="77"/>
              </a:rPr>
              <a:t>Families stick together</a:t>
            </a:r>
          </a:p>
          <a:p>
            <a:pPr>
              <a:spcAft>
                <a:spcPts val="1800"/>
              </a:spcAft>
              <a:buFont typeface="Wingdings" pitchFamily="2" charset="2"/>
              <a:buChar char="§"/>
            </a:pPr>
            <a:endParaRPr lang="en-US" sz="3600" dirty="0">
              <a:latin typeface="KG Blank Space Solid" panose="02000000000000000000" pitchFamily="2" charset="77"/>
            </a:endParaRPr>
          </a:p>
          <a:p>
            <a:pPr>
              <a:spcAft>
                <a:spcPts val="1800"/>
              </a:spcAft>
              <a:buFont typeface="Wingdings" pitchFamily="2" charset="2"/>
              <a:buChar char="§"/>
            </a:pPr>
            <a:endParaRPr lang="en-US" dirty="0">
              <a:latin typeface="KG Blank Space Solid" panose="02000000000000000000" pitchFamily="2" charset="77"/>
            </a:endParaRPr>
          </a:p>
          <a:p>
            <a:pPr>
              <a:spcAft>
                <a:spcPts val="1800"/>
              </a:spcAft>
              <a:buFont typeface="Wingdings" pitchFamily="2" charset="2"/>
              <a:buChar char="§"/>
            </a:pPr>
            <a:endParaRPr lang="en-US" dirty="0">
              <a:latin typeface="KG Blank Space Solid" panose="02000000000000000000" pitchFamily="2" charset="77"/>
            </a:endParaRPr>
          </a:p>
          <a:p>
            <a:pPr marL="0" indent="0">
              <a:buNone/>
            </a:pPr>
            <a:endParaRPr lang="en-US" dirty="0"/>
          </a:p>
        </p:txBody>
      </p:sp>
      <p:sp>
        <p:nvSpPr>
          <p:cNvPr id="30" name="Freeform: Shape 29">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62825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416E7CC4-74C2-2D44-AC61-11CC05CCA346}"/>
              </a:ext>
            </a:extLst>
          </p:cNvPr>
          <p:cNvSpPr>
            <a:spLocks noGrp="1"/>
          </p:cNvSpPr>
          <p:nvPr>
            <p:ph idx="1"/>
          </p:nvPr>
        </p:nvSpPr>
        <p:spPr>
          <a:xfrm>
            <a:off x="774915" y="490727"/>
            <a:ext cx="7564413" cy="5876543"/>
          </a:xfrm>
        </p:spPr>
        <p:txBody>
          <a:bodyPr>
            <a:normAutofit/>
          </a:bodyPr>
          <a:lstStyle/>
          <a:p>
            <a:pPr>
              <a:spcAft>
                <a:spcPts val="1800"/>
              </a:spcAft>
              <a:buFont typeface="Wingdings" pitchFamily="2" charset="2"/>
              <a:buChar char="§"/>
            </a:pPr>
            <a:r>
              <a:rPr lang="en-US" sz="4400" dirty="0">
                <a:solidFill>
                  <a:schemeClr val="tx1">
                    <a:lumMod val="50000"/>
                    <a:lumOff val="50000"/>
                  </a:schemeClr>
                </a:solidFill>
                <a:latin typeface="KG Blank Space Solid" panose="02000000000000000000" pitchFamily="2" charset="77"/>
              </a:rPr>
              <a:t>Learning &amp; Fun</a:t>
            </a:r>
          </a:p>
          <a:p>
            <a:pPr>
              <a:spcAft>
                <a:spcPts val="1800"/>
              </a:spcAft>
              <a:buFont typeface="Wingdings" pitchFamily="2" charset="2"/>
              <a:buChar char="§"/>
            </a:pPr>
            <a:r>
              <a:rPr lang="en-US" sz="4400" dirty="0">
                <a:solidFill>
                  <a:schemeClr val="tx1">
                    <a:lumMod val="50000"/>
                    <a:lumOff val="50000"/>
                  </a:schemeClr>
                </a:solidFill>
                <a:latin typeface="KG Blank Space Solid" panose="02000000000000000000" pitchFamily="2" charset="77"/>
              </a:rPr>
              <a:t>Clean Slate</a:t>
            </a:r>
          </a:p>
          <a:p>
            <a:pPr>
              <a:spcAft>
                <a:spcPts val="1800"/>
              </a:spcAft>
              <a:buFont typeface="Wingdings" pitchFamily="2" charset="2"/>
              <a:buChar char="§"/>
            </a:pPr>
            <a:r>
              <a:rPr lang="en-US" sz="4400" dirty="0">
                <a:solidFill>
                  <a:schemeClr val="tx1">
                    <a:lumMod val="50000"/>
                    <a:lumOff val="50000"/>
                  </a:schemeClr>
                </a:solidFill>
                <a:latin typeface="KG Blank Space Solid" panose="02000000000000000000" pitchFamily="2" charset="77"/>
              </a:rPr>
              <a:t>Encourage New Station</a:t>
            </a:r>
            <a:endParaRPr lang="en-US" sz="4400" dirty="0"/>
          </a:p>
        </p:txBody>
      </p:sp>
      <p:sp>
        <p:nvSpPr>
          <p:cNvPr id="21" name="Freeform: Shape 20">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B64C5F1-ABA7-2348-B059-4262C72ECE58}"/>
              </a:ext>
            </a:extLst>
          </p:cNvPr>
          <p:cNvSpPr>
            <a:spLocks noGrp="1"/>
          </p:cNvSpPr>
          <p:nvPr>
            <p:ph type="title"/>
          </p:nvPr>
        </p:nvSpPr>
        <p:spPr>
          <a:xfrm>
            <a:off x="8339328" y="3512022"/>
            <a:ext cx="3748122" cy="3126520"/>
          </a:xfrm>
        </p:spPr>
        <p:txBody>
          <a:bodyPr>
            <a:normAutofit/>
          </a:bodyPr>
          <a:lstStyle/>
          <a:p>
            <a:pPr algn="r"/>
            <a:r>
              <a:rPr lang="en-US" sz="5400">
                <a:latin typeface="KG Blank Space Sketch" panose="02000000000000000000" pitchFamily="2" charset="77"/>
              </a:rPr>
              <a:t>Station Clean Up</a:t>
            </a:r>
          </a:p>
        </p:txBody>
      </p:sp>
    </p:spTree>
    <p:extLst>
      <p:ext uri="{BB962C8B-B14F-4D97-AF65-F5344CB8AC3E}">
        <p14:creationId xmlns:p14="http://schemas.microsoft.com/office/powerpoint/2010/main" val="2238156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286CE38-10BA-F343-8E71-1FB57A35A47C}"/>
              </a:ext>
            </a:extLst>
          </p:cNvPr>
          <p:cNvSpPr>
            <a:spLocks noGrp="1"/>
          </p:cNvSpPr>
          <p:nvPr>
            <p:ph type="title"/>
          </p:nvPr>
        </p:nvSpPr>
        <p:spPr>
          <a:xfrm>
            <a:off x="1069848" y="4590661"/>
            <a:ext cx="10210862" cy="1065690"/>
          </a:xfrm>
        </p:spPr>
        <p:txBody>
          <a:bodyPr vert="horz" lIns="91440" tIns="45720" rIns="91440" bIns="45720" rtlCol="0" anchor="b">
            <a:normAutofit/>
          </a:bodyPr>
          <a:lstStyle/>
          <a:p>
            <a:pPr algn="ctr"/>
            <a:r>
              <a:rPr lang="en-US" sz="6600" spc="-100">
                <a:latin typeface="KG Blank Space Sketch" panose="02000000000000000000" pitchFamily="2" charset="77"/>
              </a:rPr>
              <a:t>Feedback Cards</a:t>
            </a:r>
          </a:p>
        </p:txBody>
      </p:sp>
      <p:pic>
        <p:nvPicPr>
          <p:cNvPr id="5" name="Picture 2">
            <a:extLst>
              <a:ext uri="{FF2B5EF4-FFF2-40B4-BE49-F238E27FC236}">
                <a16:creationId xmlns:a16="http://schemas.microsoft.com/office/drawing/2014/main" id="{8734E311-0B3F-4546-86F2-225EE7903932}"/>
              </a:ext>
            </a:extLst>
          </p:cNvPr>
          <p:cNvPicPr>
            <a:picLocks noChangeAspect="1" noChangeArrowheads="1"/>
          </p:cNvPicPr>
          <p:nvPr/>
        </p:nvPicPr>
        <p:blipFill>
          <a:blip r:embed="rId3" cstate="print"/>
          <a:stretch>
            <a:fillRect/>
          </a:stretch>
        </p:blipFill>
        <p:spPr bwMode="auto">
          <a:xfrm>
            <a:off x="1063691" y="790087"/>
            <a:ext cx="4789994" cy="2945845"/>
          </a:xfrm>
          <a:prstGeom prst="rect">
            <a:avLst/>
          </a:prstGeom>
        </p:spPr>
      </p:pic>
      <p:pic>
        <p:nvPicPr>
          <p:cNvPr id="4" name="Picture 1">
            <a:extLst>
              <a:ext uri="{FF2B5EF4-FFF2-40B4-BE49-F238E27FC236}">
                <a16:creationId xmlns:a16="http://schemas.microsoft.com/office/drawing/2014/main" id="{33983472-D00D-D744-A4E6-D8AA1C5644C6}"/>
              </a:ext>
            </a:extLst>
          </p:cNvPr>
          <p:cNvPicPr>
            <a:picLocks noGrp="1" noChangeAspect="1" noChangeArrowheads="1"/>
          </p:cNvPicPr>
          <p:nvPr>
            <p:ph idx="1"/>
          </p:nvPr>
        </p:nvPicPr>
        <p:blipFill>
          <a:blip r:embed="rId4" cstate="print"/>
          <a:stretch>
            <a:fillRect/>
          </a:stretch>
        </p:blipFill>
        <p:spPr bwMode="auto">
          <a:xfrm>
            <a:off x="6338316" y="784099"/>
            <a:ext cx="4789992" cy="2957820"/>
          </a:xfrm>
          <a:prstGeom prst="rect">
            <a:avLst/>
          </a:prstGeom>
        </p:spPr>
      </p:pic>
    </p:spTree>
    <p:extLst>
      <p:ext uri="{BB962C8B-B14F-4D97-AF65-F5344CB8AC3E}">
        <p14:creationId xmlns:p14="http://schemas.microsoft.com/office/powerpoint/2010/main" val="1640319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4C5F1-ABA7-2348-B059-4262C72ECE58}"/>
              </a:ext>
            </a:extLst>
          </p:cNvPr>
          <p:cNvSpPr>
            <a:spLocks noGrp="1"/>
          </p:cNvSpPr>
          <p:nvPr>
            <p:ph type="title"/>
          </p:nvPr>
        </p:nvSpPr>
        <p:spPr>
          <a:xfrm>
            <a:off x="151318" y="3429000"/>
            <a:ext cx="3353881" cy="3049553"/>
          </a:xfrm>
        </p:spPr>
        <p:txBody>
          <a:bodyPr>
            <a:normAutofit/>
          </a:bodyPr>
          <a:lstStyle/>
          <a:p>
            <a:r>
              <a:rPr lang="en-US" sz="4800">
                <a:latin typeface="KG Blank Space Sketch" panose="02000000000000000000" pitchFamily="2" charset="77"/>
              </a:rPr>
              <a:t>Possible Event Roles</a:t>
            </a:r>
          </a:p>
        </p:txBody>
      </p:sp>
      <p:graphicFrame>
        <p:nvGraphicFramePr>
          <p:cNvPr id="23" name="Content Placeholder 2">
            <a:extLst>
              <a:ext uri="{FF2B5EF4-FFF2-40B4-BE49-F238E27FC236}">
                <a16:creationId xmlns:a16="http://schemas.microsoft.com/office/drawing/2014/main" id="{89162AF0-B5BD-44DF-AC6C-7F09037784C3}"/>
              </a:ext>
            </a:extLst>
          </p:cNvPr>
          <p:cNvGraphicFramePr>
            <a:graphicFrameLocks noGrp="1"/>
          </p:cNvGraphicFramePr>
          <p:nvPr>
            <p:ph idx="1"/>
            <p:extLst>
              <p:ext uri="{D42A27DB-BD31-4B8C-83A1-F6EECF244321}">
                <p14:modId xmlns:p14="http://schemas.microsoft.com/office/powerpoint/2010/main" val="1427485279"/>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1208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CFEC3EC-0A8B-4441-929F-37EAD591489C}"/>
              </a:ext>
            </a:extLst>
          </p:cNvPr>
          <p:cNvSpPr>
            <a:spLocks noGrp="1"/>
          </p:cNvSpPr>
          <p:nvPr>
            <p:ph type="title"/>
          </p:nvPr>
        </p:nvSpPr>
        <p:spPr>
          <a:xfrm>
            <a:off x="1286933" y="864108"/>
            <a:ext cx="3518203" cy="5120639"/>
          </a:xfrm>
        </p:spPr>
        <p:txBody>
          <a:bodyPr>
            <a:normAutofit/>
          </a:bodyPr>
          <a:lstStyle/>
          <a:p>
            <a:pPr algn="r">
              <a:lnSpc>
                <a:spcPct val="150000"/>
              </a:lnSpc>
            </a:pPr>
            <a:r>
              <a:rPr lang="en-US" dirty="0">
                <a:solidFill>
                  <a:srgbClr val="00B0F0"/>
                </a:solidFill>
                <a:latin typeface="KG Blank Space Sketch" panose="02000000000000000000" pitchFamily="2" charset="77"/>
              </a:rPr>
              <a:t>Emcee:</a:t>
            </a:r>
          </a:p>
        </p:txBody>
      </p:sp>
      <p:sp>
        <p:nvSpPr>
          <p:cNvPr id="10" name="Rectangle 9">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1AFFE76-67F5-1A48-AB89-123CC6869342}"/>
              </a:ext>
            </a:extLst>
          </p:cNvPr>
          <p:cNvSpPr>
            <a:spLocks noGrp="1"/>
          </p:cNvSpPr>
          <p:nvPr>
            <p:ph idx="1"/>
          </p:nvPr>
        </p:nvSpPr>
        <p:spPr>
          <a:xfrm>
            <a:off x="5289229" y="217713"/>
            <a:ext cx="6540750" cy="6379029"/>
          </a:xfrm>
        </p:spPr>
        <p:txBody>
          <a:bodyPr numCol="1">
            <a:noAutofit/>
          </a:bodyPr>
          <a:lstStyle/>
          <a:p>
            <a:pPr>
              <a:lnSpc>
                <a:spcPct val="150000"/>
              </a:lnSpc>
            </a:pPr>
            <a:r>
              <a:rPr lang="en-US" sz="3200" dirty="0">
                <a:latin typeface="KG Blank Space Solid" panose="02000000000000000000" pitchFamily="2" charset="77"/>
              </a:rPr>
              <a:t>Greets Participants</a:t>
            </a:r>
          </a:p>
          <a:p>
            <a:pPr>
              <a:lnSpc>
                <a:spcPct val="150000"/>
              </a:lnSpc>
            </a:pPr>
            <a:r>
              <a:rPr lang="en-US" sz="3200" dirty="0">
                <a:latin typeface="KG Blank Space Solid" panose="02000000000000000000" pitchFamily="2" charset="77"/>
              </a:rPr>
              <a:t>Orientation Greeting</a:t>
            </a:r>
          </a:p>
          <a:p>
            <a:pPr>
              <a:lnSpc>
                <a:spcPct val="150000"/>
              </a:lnSpc>
            </a:pPr>
            <a:r>
              <a:rPr lang="en-US" sz="3200" dirty="0">
                <a:latin typeface="KG Blank Space Solid" panose="02000000000000000000" pitchFamily="2" charset="77"/>
              </a:rPr>
              <a:t>Timekeeper</a:t>
            </a:r>
          </a:p>
          <a:p>
            <a:pPr>
              <a:lnSpc>
                <a:spcPct val="150000"/>
              </a:lnSpc>
            </a:pPr>
            <a:r>
              <a:rPr lang="en-US" sz="3200" dirty="0">
                <a:latin typeface="KG Blank Space Solid" panose="02000000000000000000" pitchFamily="2" charset="77"/>
              </a:rPr>
              <a:t>Signals Clean-up &amp; Rotation</a:t>
            </a:r>
          </a:p>
          <a:p>
            <a:pPr>
              <a:lnSpc>
                <a:spcPct val="150000"/>
              </a:lnSpc>
            </a:pPr>
            <a:r>
              <a:rPr lang="en-US" sz="3200" dirty="0">
                <a:latin typeface="KG Blank Space Solid" panose="02000000000000000000" pitchFamily="2" charset="77"/>
              </a:rPr>
              <a:t>Supports Areas</a:t>
            </a:r>
          </a:p>
          <a:p>
            <a:pPr>
              <a:lnSpc>
                <a:spcPct val="150000"/>
              </a:lnSpc>
            </a:pPr>
            <a:r>
              <a:rPr lang="en-US" sz="3200" dirty="0">
                <a:latin typeface="KG Blank Space Solid" panose="02000000000000000000" pitchFamily="2" charset="77"/>
              </a:rPr>
              <a:t>Feedback Card Collection</a:t>
            </a:r>
          </a:p>
          <a:p>
            <a:pPr>
              <a:lnSpc>
                <a:spcPct val="150000"/>
              </a:lnSpc>
            </a:pPr>
            <a:r>
              <a:rPr lang="en-US" sz="3200" dirty="0">
                <a:latin typeface="KG Blank Space Solid" panose="02000000000000000000" pitchFamily="2" charset="77"/>
              </a:rPr>
              <a:t>Closes Event</a:t>
            </a:r>
          </a:p>
        </p:txBody>
      </p:sp>
      <p:sp>
        <p:nvSpPr>
          <p:cNvPr id="14" name="Rectangle 13">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9855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CFEC3EC-0A8B-4441-929F-37EAD591489C}"/>
              </a:ext>
            </a:extLst>
          </p:cNvPr>
          <p:cNvSpPr>
            <a:spLocks noGrp="1"/>
          </p:cNvSpPr>
          <p:nvPr>
            <p:ph type="title"/>
          </p:nvPr>
        </p:nvSpPr>
        <p:spPr>
          <a:xfrm>
            <a:off x="1286934" y="864108"/>
            <a:ext cx="3326096" cy="5120639"/>
          </a:xfrm>
        </p:spPr>
        <p:txBody>
          <a:bodyPr>
            <a:normAutofit/>
          </a:bodyPr>
          <a:lstStyle/>
          <a:p>
            <a:pPr algn="r">
              <a:lnSpc>
                <a:spcPct val="150000"/>
              </a:lnSpc>
            </a:pPr>
            <a:r>
              <a:rPr lang="en-US" dirty="0">
                <a:solidFill>
                  <a:srgbClr val="00B0F0"/>
                </a:solidFill>
                <a:latin typeface="KG Blank Space Sketch" panose="02000000000000000000" pitchFamily="2" charset="77"/>
              </a:rPr>
              <a:t>Registration:</a:t>
            </a:r>
          </a:p>
        </p:txBody>
      </p:sp>
      <p:sp>
        <p:nvSpPr>
          <p:cNvPr id="10" name="Rectangle 9">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1AFFE76-67F5-1A48-AB89-123CC6869342}"/>
              </a:ext>
            </a:extLst>
          </p:cNvPr>
          <p:cNvSpPr>
            <a:spLocks noGrp="1"/>
          </p:cNvSpPr>
          <p:nvPr>
            <p:ph idx="1"/>
          </p:nvPr>
        </p:nvSpPr>
        <p:spPr>
          <a:xfrm>
            <a:off x="5289229" y="864108"/>
            <a:ext cx="5910677" cy="5120640"/>
          </a:xfrm>
        </p:spPr>
        <p:txBody>
          <a:bodyPr>
            <a:normAutofit/>
          </a:bodyPr>
          <a:lstStyle/>
          <a:p>
            <a:pPr>
              <a:lnSpc>
                <a:spcPct val="150000"/>
              </a:lnSpc>
            </a:pPr>
            <a:r>
              <a:rPr lang="en-US" sz="3200" dirty="0">
                <a:latin typeface="KG Blank Space Solid" panose="02000000000000000000" pitchFamily="2" charset="77"/>
              </a:rPr>
              <a:t>Greeting</a:t>
            </a:r>
          </a:p>
          <a:p>
            <a:pPr>
              <a:lnSpc>
                <a:spcPct val="150000"/>
              </a:lnSpc>
            </a:pPr>
            <a:r>
              <a:rPr lang="en-US" sz="3200" dirty="0">
                <a:latin typeface="KG Blank Space Solid" panose="02000000000000000000" pitchFamily="2" charset="77"/>
              </a:rPr>
              <a:t>Direct Participants</a:t>
            </a:r>
          </a:p>
          <a:p>
            <a:pPr>
              <a:lnSpc>
                <a:spcPct val="150000"/>
              </a:lnSpc>
            </a:pPr>
            <a:r>
              <a:rPr lang="en-US" sz="3200" dirty="0">
                <a:latin typeface="KG Blank Space Solid" panose="02000000000000000000" pitchFamily="2" charset="77"/>
              </a:rPr>
              <a:t>Sign In </a:t>
            </a:r>
          </a:p>
          <a:p>
            <a:pPr>
              <a:lnSpc>
                <a:spcPct val="150000"/>
              </a:lnSpc>
            </a:pPr>
            <a:r>
              <a:rPr lang="en-US" sz="3200" dirty="0">
                <a:latin typeface="KG Blank Space Solid" panose="02000000000000000000" pitchFamily="2" charset="77"/>
              </a:rPr>
              <a:t>Form Completion</a:t>
            </a:r>
          </a:p>
          <a:p>
            <a:pPr>
              <a:lnSpc>
                <a:spcPct val="150000"/>
              </a:lnSpc>
            </a:pPr>
            <a:r>
              <a:rPr lang="en-US" sz="3200" dirty="0">
                <a:latin typeface="KG Blank Space Solid" panose="02000000000000000000" pitchFamily="2" charset="77"/>
              </a:rPr>
              <a:t>Answering Questions</a:t>
            </a:r>
          </a:p>
          <a:p>
            <a:pPr>
              <a:lnSpc>
                <a:spcPct val="150000"/>
              </a:lnSpc>
            </a:pPr>
            <a:endParaRPr lang="en-US" sz="3200" dirty="0">
              <a:latin typeface="KG Blank Space Solid" panose="02000000000000000000" pitchFamily="2" charset="77"/>
            </a:endParaRPr>
          </a:p>
        </p:txBody>
      </p:sp>
      <p:sp>
        <p:nvSpPr>
          <p:cNvPr id="14" name="Rectangle 13">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148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CFEC3EC-0A8B-4441-929F-37EAD591489C}"/>
              </a:ext>
            </a:extLst>
          </p:cNvPr>
          <p:cNvSpPr>
            <a:spLocks noGrp="1"/>
          </p:cNvSpPr>
          <p:nvPr>
            <p:ph type="title"/>
          </p:nvPr>
        </p:nvSpPr>
        <p:spPr>
          <a:xfrm>
            <a:off x="1325061" y="375376"/>
            <a:ext cx="3456153" cy="5120639"/>
          </a:xfrm>
        </p:spPr>
        <p:txBody>
          <a:bodyPr>
            <a:normAutofit/>
          </a:bodyPr>
          <a:lstStyle/>
          <a:p>
            <a:pPr algn="r">
              <a:lnSpc>
                <a:spcPct val="150000"/>
              </a:lnSpc>
            </a:pPr>
            <a:br>
              <a:rPr lang="en-US" sz="4400" dirty="0">
                <a:solidFill>
                  <a:srgbClr val="00B0F0"/>
                </a:solidFill>
                <a:latin typeface="KG Blank Space Sketch" panose="02000000000000000000" pitchFamily="2" charset="77"/>
              </a:rPr>
            </a:br>
            <a:r>
              <a:rPr lang="en-US" dirty="0">
                <a:solidFill>
                  <a:srgbClr val="00B0F0"/>
                </a:solidFill>
                <a:latin typeface="KG Blank Space Sketch" panose="02000000000000000000" pitchFamily="2" charset="77"/>
              </a:rPr>
              <a:t>Block Facilitator:</a:t>
            </a:r>
          </a:p>
        </p:txBody>
      </p:sp>
      <p:sp>
        <p:nvSpPr>
          <p:cNvPr id="10" name="Rectangle 9">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1AFFE76-67F5-1A48-AB89-123CC6869342}"/>
              </a:ext>
            </a:extLst>
          </p:cNvPr>
          <p:cNvSpPr>
            <a:spLocks noGrp="1"/>
          </p:cNvSpPr>
          <p:nvPr>
            <p:ph idx="1"/>
          </p:nvPr>
        </p:nvSpPr>
        <p:spPr>
          <a:xfrm>
            <a:off x="5289229" y="195943"/>
            <a:ext cx="6394756" cy="6466114"/>
          </a:xfrm>
        </p:spPr>
        <p:txBody>
          <a:bodyPr>
            <a:normAutofit/>
          </a:bodyPr>
          <a:lstStyle/>
          <a:p>
            <a:pPr>
              <a:lnSpc>
                <a:spcPct val="150000"/>
              </a:lnSpc>
            </a:pPr>
            <a:r>
              <a:rPr lang="en-US" sz="3200" dirty="0">
                <a:latin typeface="KG Blank Space Solid" panose="02000000000000000000" pitchFamily="2" charset="77"/>
              </a:rPr>
              <a:t>Block Station Helper</a:t>
            </a:r>
          </a:p>
          <a:p>
            <a:pPr>
              <a:lnSpc>
                <a:spcPct val="150000"/>
              </a:lnSpc>
            </a:pPr>
            <a:r>
              <a:rPr lang="en-US" sz="3200" dirty="0">
                <a:latin typeface="KG Blank Space Solid" panose="02000000000000000000" pitchFamily="2" charset="77"/>
              </a:rPr>
              <a:t>Parent-Child Engagement</a:t>
            </a:r>
          </a:p>
          <a:p>
            <a:pPr>
              <a:lnSpc>
                <a:spcPct val="150000"/>
              </a:lnSpc>
            </a:pPr>
            <a:r>
              <a:rPr lang="en-US" sz="3200" dirty="0">
                <a:latin typeface="KG Blank Space Solid" panose="02000000000000000000" pitchFamily="2" charset="77"/>
              </a:rPr>
              <a:t>Scaffold</a:t>
            </a:r>
          </a:p>
          <a:p>
            <a:pPr>
              <a:lnSpc>
                <a:spcPct val="150000"/>
              </a:lnSpc>
            </a:pPr>
            <a:r>
              <a:rPr lang="en-US" sz="3200" dirty="0">
                <a:latin typeface="KG Blank Space Solid" panose="02000000000000000000" pitchFamily="2" charset="77"/>
              </a:rPr>
              <a:t>Model</a:t>
            </a:r>
          </a:p>
          <a:p>
            <a:pPr>
              <a:lnSpc>
                <a:spcPct val="150000"/>
              </a:lnSpc>
            </a:pPr>
            <a:r>
              <a:rPr lang="en-US" sz="3200" dirty="0">
                <a:latin typeface="KG Blank Space Solid" panose="02000000000000000000" pitchFamily="2" charset="77"/>
              </a:rPr>
              <a:t>Descriptive Language</a:t>
            </a:r>
          </a:p>
          <a:p>
            <a:pPr>
              <a:lnSpc>
                <a:spcPct val="150000"/>
              </a:lnSpc>
            </a:pPr>
            <a:r>
              <a:rPr lang="en-US" sz="3200" dirty="0">
                <a:latin typeface="KG Blank Space Solid" panose="02000000000000000000" pitchFamily="2" charset="77"/>
              </a:rPr>
              <a:t>Practical Communication</a:t>
            </a:r>
          </a:p>
          <a:p>
            <a:pPr>
              <a:lnSpc>
                <a:spcPct val="150000"/>
              </a:lnSpc>
            </a:pPr>
            <a:r>
              <a:rPr lang="en-US" sz="3200" dirty="0">
                <a:latin typeface="KG Blank Space Solid" panose="02000000000000000000" pitchFamily="2" charset="77"/>
              </a:rPr>
              <a:t>Refresh Station</a:t>
            </a:r>
          </a:p>
        </p:txBody>
      </p:sp>
      <p:sp>
        <p:nvSpPr>
          <p:cNvPr id="14" name="Rectangle 13">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2952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076C025-ECFD-C140-944E-1BB1CED6DC50}"/>
              </a:ext>
            </a:extLst>
          </p:cNvPr>
          <p:cNvSpPr>
            <a:spLocks noGrp="1"/>
          </p:cNvSpPr>
          <p:nvPr>
            <p:ph type="title"/>
          </p:nvPr>
        </p:nvSpPr>
        <p:spPr>
          <a:xfrm>
            <a:off x="-48417" y="0"/>
            <a:ext cx="4208489" cy="3491712"/>
          </a:xfrm>
        </p:spPr>
        <p:txBody>
          <a:bodyPr>
            <a:normAutofit/>
          </a:bodyPr>
          <a:lstStyle/>
          <a:p>
            <a:r>
              <a:rPr lang="en-US" sz="4400" dirty="0">
                <a:latin typeface="KG Blank Space Sketch" panose="02000000000000000000" pitchFamily="2" charset="77"/>
              </a:rPr>
              <a:t>BLOCK Fest® Lingo</a:t>
            </a:r>
          </a:p>
        </p:txBody>
      </p:sp>
      <p:sp>
        <p:nvSpPr>
          <p:cNvPr id="3" name="Content Placeholder 2">
            <a:extLst>
              <a:ext uri="{FF2B5EF4-FFF2-40B4-BE49-F238E27FC236}">
                <a16:creationId xmlns:a16="http://schemas.microsoft.com/office/drawing/2014/main" id="{DACBFEDA-2E9C-A542-9CCB-CB3C4E9497A7}"/>
              </a:ext>
            </a:extLst>
          </p:cNvPr>
          <p:cNvSpPr>
            <a:spLocks noGrp="1"/>
          </p:cNvSpPr>
          <p:nvPr>
            <p:ph idx="1"/>
          </p:nvPr>
        </p:nvSpPr>
        <p:spPr>
          <a:xfrm>
            <a:off x="4361606" y="762001"/>
            <a:ext cx="7628860" cy="5334000"/>
          </a:xfrm>
        </p:spPr>
        <p:txBody>
          <a:bodyPr>
            <a:normAutofit/>
          </a:bodyPr>
          <a:lstStyle/>
          <a:p>
            <a:r>
              <a:rPr lang="en-US" sz="3600" dirty="0">
                <a:latin typeface="KG Blank Space Solid" panose="02000000000000000000" pitchFamily="2" charset="77"/>
              </a:rPr>
              <a:t>BLOCK Fest® Exhibit</a:t>
            </a:r>
          </a:p>
          <a:p>
            <a:r>
              <a:rPr lang="en-US" sz="3600" dirty="0">
                <a:latin typeface="KG Blank Space Solid" panose="02000000000000000000" pitchFamily="2" charset="77"/>
              </a:rPr>
              <a:t>BLOCK Fest® Event</a:t>
            </a:r>
          </a:p>
          <a:p>
            <a:r>
              <a:rPr lang="en-US" sz="3600" dirty="0">
                <a:latin typeface="KG Blank Space Solid" panose="02000000000000000000" pitchFamily="2" charset="77"/>
              </a:rPr>
              <a:t>BLOCK Fest® Session</a:t>
            </a:r>
          </a:p>
          <a:p>
            <a:r>
              <a:rPr lang="en-US" sz="3600" dirty="0">
                <a:latin typeface="KG Blank Space Solid" panose="02000000000000000000" pitchFamily="2" charset="77"/>
              </a:rPr>
              <a:t>Block Station</a:t>
            </a:r>
          </a:p>
          <a:p>
            <a:r>
              <a:rPr lang="en-US" sz="3600" dirty="0">
                <a:latin typeface="KG Blank Space Solid" panose="02000000000000000000" pitchFamily="2" charset="77"/>
              </a:rPr>
              <a:t>Block or Mat Facilitator</a:t>
            </a:r>
          </a:p>
          <a:p>
            <a:r>
              <a:rPr lang="en-US" sz="3600" dirty="0">
                <a:latin typeface="KG Blank Space Solid" panose="02000000000000000000" pitchFamily="2" charset="77"/>
              </a:rPr>
              <a:t>BLOCK Fest</a:t>
            </a:r>
            <a:r>
              <a:rPr lang="en-US" sz="3600">
                <a:latin typeface="KG Blank Space Solid" panose="02000000000000000000" pitchFamily="2" charset="77"/>
              </a:rPr>
              <a:t>® Host</a:t>
            </a:r>
          </a:p>
          <a:p>
            <a:r>
              <a:rPr lang="en-US" sz="3600">
                <a:latin typeface="KG Blank Space Solid" panose="02000000000000000000" pitchFamily="2" charset="77"/>
              </a:rPr>
              <a:t>Orientation </a:t>
            </a:r>
            <a:r>
              <a:rPr lang="en-US" sz="3600" dirty="0">
                <a:latin typeface="KG Blank Space Solid" panose="02000000000000000000" pitchFamily="2" charset="77"/>
              </a:rPr>
              <a:t>Zone</a:t>
            </a:r>
          </a:p>
          <a:p>
            <a:r>
              <a:rPr lang="en-US" sz="3600" dirty="0">
                <a:latin typeface="KG Blank Space Solid" panose="02000000000000000000" pitchFamily="2" charset="77"/>
              </a:rPr>
              <a:t>Feedback  Card</a:t>
            </a:r>
          </a:p>
        </p:txBody>
      </p:sp>
      <p:sp>
        <p:nvSpPr>
          <p:cNvPr id="12" name="Freeform: Shape 11">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56966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CFEC3EC-0A8B-4441-929F-37EAD591489C}"/>
              </a:ext>
            </a:extLst>
          </p:cNvPr>
          <p:cNvSpPr>
            <a:spLocks noGrp="1"/>
          </p:cNvSpPr>
          <p:nvPr>
            <p:ph type="title"/>
          </p:nvPr>
        </p:nvSpPr>
        <p:spPr>
          <a:xfrm>
            <a:off x="1286933" y="864108"/>
            <a:ext cx="3518203" cy="5120639"/>
          </a:xfrm>
        </p:spPr>
        <p:txBody>
          <a:bodyPr>
            <a:normAutofit/>
          </a:bodyPr>
          <a:lstStyle/>
          <a:p>
            <a:pPr algn="r">
              <a:lnSpc>
                <a:spcPct val="150000"/>
              </a:lnSpc>
            </a:pPr>
            <a:r>
              <a:rPr lang="en-US" dirty="0">
                <a:solidFill>
                  <a:srgbClr val="00B0F0"/>
                </a:solidFill>
                <a:latin typeface="KG Blank Space Sketch" panose="02000000000000000000" pitchFamily="2" charset="77"/>
              </a:rPr>
              <a:t>Floater:</a:t>
            </a:r>
          </a:p>
        </p:txBody>
      </p:sp>
      <p:sp>
        <p:nvSpPr>
          <p:cNvPr id="10" name="Rectangle 9">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1AFFE76-67F5-1A48-AB89-123CC6869342}"/>
              </a:ext>
            </a:extLst>
          </p:cNvPr>
          <p:cNvSpPr>
            <a:spLocks noGrp="1"/>
          </p:cNvSpPr>
          <p:nvPr>
            <p:ph idx="1"/>
          </p:nvPr>
        </p:nvSpPr>
        <p:spPr>
          <a:xfrm>
            <a:off x="5289229" y="864108"/>
            <a:ext cx="5910677" cy="5120640"/>
          </a:xfrm>
        </p:spPr>
        <p:txBody>
          <a:bodyPr>
            <a:normAutofit/>
          </a:bodyPr>
          <a:lstStyle/>
          <a:p>
            <a:pPr>
              <a:lnSpc>
                <a:spcPct val="150000"/>
              </a:lnSpc>
            </a:pPr>
            <a:r>
              <a:rPr lang="en-US" sz="3200" dirty="0">
                <a:latin typeface="KG Blank Space Solid" panose="02000000000000000000" pitchFamily="2" charset="77"/>
              </a:rPr>
              <a:t>Extra Hands</a:t>
            </a:r>
          </a:p>
          <a:p>
            <a:pPr>
              <a:lnSpc>
                <a:spcPct val="150000"/>
              </a:lnSpc>
            </a:pPr>
            <a:r>
              <a:rPr lang="en-US" sz="3200" dirty="0">
                <a:latin typeface="KG Blank Space Solid" panose="02000000000000000000" pitchFamily="2" charset="77"/>
              </a:rPr>
              <a:t>Assist where needed</a:t>
            </a:r>
          </a:p>
        </p:txBody>
      </p:sp>
      <p:sp>
        <p:nvSpPr>
          <p:cNvPr id="14" name="Rectangle 13">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30440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F655A10-3E29-D743-AF1A-AC8E7230FC85}"/>
              </a:ext>
            </a:extLst>
          </p:cNvPr>
          <p:cNvSpPr>
            <a:spLocks noGrp="1"/>
          </p:cNvSpPr>
          <p:nvPr>
            <p:ph type="title"/>
          </p:nvPr>
        </p:nvSpPr>
        <p:spPr>
          <a:xfrm>
            <a:off x="478580" y="2356104"/>
            <a:ext cx="3685070" cy="3255264"/>
          </a:xfrm>
        </p:spPr>
        <p:txBody>
          <a:bodyPr vert="horz" lIns="91440" tIns="45720" rIns="91440" bIns="45720" rtlCol="0" anchor="b">
            <a:normAutofit/>
          </a:bodyPr>
          <a:lstStyle/>
          <a:p>
            <a:r>
              <a:rPr lang="en-US" sz="4800" dirty="0">
                <a:solidFill>
                  <a:srgbClr val="FFFFFF"/>
                </a:solidFill>
                <a:latin typeface="KG Blank Space Sketch" panose="02000000000000000000" pitchFamily="2" charset="77"/>
              </a:rPr>
              <a:t>Block Facilitation</a:t>
            </a:r>
          </a:p>
        </p:txBody>
      </p:sp>
      <p:pic>
        <p:nvPicPr>
          <p:cNvPr id="5" name="Picture 4" descr="A picture containing indoor, person, child, young&#10;&#10;Description automatically generated">
            <a:extLst>
              <a:ext uri="{FF2B5EF4-FFF2-40B4-BE49-F238E27FC236}">
                <a16:creationId xmlns:a16="http://schemas.microsoft.com/office/drawing/2014/main" id="{AA0EEDD8-0EF9-AA49-BB2A-31EE84CDD9C2}"/>
              </a:ext>
            </a:extLst>
          </p:cNvPr>
          <p:cNvPicPr>
            <a:picLocks noChangeAspect="1"/>
          </p:cNvPicPr>
          <p:nvPr/>
        </p:nvPicPr>
        <p:blipFill rotWithShape="1">
          <a:blip r:embed="rId3"/>
          <a:srcRect t="29885" r="-1" b="7325"/>
          <a:stretch/>
        </p:blipFill>
        <p:spPr>
          <a:xfrm>
            <a:off x="5120640" y="759599"/>
            <a:ext cx="6367271" cy="5330650"/>
          </a:xfrm>
          <a:prstGeom prst="rect">
            <a:avLst/>
          </a:prstGeom>
        </p:spPr>
      </p:pic>
      <p:sp>
        <p:nvSpPr>
          <p:cNvPr id="18" name="Rectangle 17">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28272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322AA-7C2D-C244-A982-7B82ABE3873D}"/>
              </a:ext>
            </a:extLst>
          </p:cNvPr>
          <p:cNvSpPr>
            <a:spLocks noGrp="1"/>
          </p:cNvSpPr>
          <p:nvPr>
            <p:ph type="title"/>
          </p:nvPr>
        </p:nvSpPr>
        <p:spPr/>
        <p:txBody>
          <a:bodyPr>
            <a:normAutofit/>
          </a:bodyPr>
          <a:lstStyle/>
          <a:p>
            <a:r>
              <a:rPr lang="en-US" sz="6000" dirty="0">
                <a:latin typeface="KG Blank Space Sketch" panose="02000000000000000000" pitchFamily="2" charset="77"/>
              </a:rPr>
              <a:t>STAGES OF BLOCK PLAY</a:t>
            </a:r>
          </a:p>
        </p:txBody>
      </p:sp>
      <p:pic>
        <p:nvPicPr>
          <p:cNvPr id="4" name="Adobe Stages of Block Play Video.mp4">
            <a:hlinkClick r:id="" action="ppaction://media"/>
            <a:extLst>
              <a:ext uri="{FF2B5EF4-FFF2-40B4-BE49-F238E27FC236}">
                <a16:creationId xmlns:a16="http://schemas.microsoft.com/office/drawing/2014/main" id="{A0F3F486-A522-7F49-B40C-3522CD1EC6D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868738" y="1366838"/>
            <a:ext cx="7315200" cy="4114800"/>
          </a:xfrm>
        </p:spPr>
      </p:pic>
    </p:spTree>
    <p:extLst>
      <p:ext uri="{BB962C8B-B14F-4D97-AF65-F5344CB8AC3E}">
        <p14:creationId xmlns:p14="http://schemas.microsoft.com/office/powerpoint/2010/main" val="321884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8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B64C5F1-ABA7-2348-B059-4262C72ECE58}"/>
              </a:ext>
            </a:extLst>
          </p:cNvPr>
          <p:cNvSpPr>
            <a:spLocks noGrp="1"/>
          </p:cNvSpPr>
          <p:nvPr>
            <p:ph type="title"/>
          </p:nvPr>
        </p:nvSpPr>
        <p:spPr>
          <a:xfrm>
            <a:off x="113012" y="222240"/>
            <a:ext cx="3982464" cy="3792422"/>
          </a:xfrm>
        </p:spPr>
        <p:txBody>
          <a:bodyPr>
            <a:normAutofit/>
          </a:bodyPr>
          <a:lstStyle/>
          <a:p>
            <a:r>
              <a:rPr lang="en-US" sz="4400" dirty="0">
                <a:solidFill>
                  <a:schemeClr val="bg1"/>
                </a:solidFill>
                <a:latin typeface="KG Blank Space Sketch" panose="02000000000000000000" pitchFamily="2" charset="77"/>
              </a:rPr>
              <a:t>Block Facilitation:</a:t>
            </a:r>
            <a:br>
              <a:rPr lang="en-US" sz="4400" dirty="0">
                <a:solidFill>
                  <a:schemeClr val="bg1"/>
                </a:solidFill>
                <a:latin typeface="KG Blank Space Sketch" panose="02000000000000000000" pitchFamily="2" charset="77"/>
              </a:rPr>
            </a:br>
            <a:r>
              <a:rPr lang="en-US" sz="4400" dirty="0">
                <a:solidFill>
                  <a:schemeClr val="bg1"/>
                </a:solidFill>
                <a:latin typeface="KG Blank Space Sketch" panose="02000000000000000000" pitchFamily="2" charset="77"/>
              </a:rPr>
              <a:t>Scaffolding</a:t>
            </a:r>
            <a:endParaRPr lang="en-US" sz="4400" dirty="0">
              <a:latin typeface="KG Blank Space Sketch" panose="02000000000000000000" pitchFamily="2" charset="77"/>
            </a:endParaRPr>
          </a:p>
        </p:txBody>
      </p:sp>
      <p:sp>
        <p:nvSpPr>
          <p:cNvPr id="3" name="Content Placeholder 2">
            <a:extLst>
              <a:ext uri="{FF2B5EF4-FFF2-40B4-BE49-F238E27FC236}">
                <a16:creationId xmlns:a16="http://schemas.microsoft.com/office/drawing/2014/main" id="{416E7CC4-74C2-2D44-AC61-11CC05CCA346}"/>
              </a:ext>
            </a:extLst>
          </p:cNvPr>
          <p:cNvSpPr>
            <a:spLocks noGrp="1"/>
          </p:cNvSpPr>
          <p:nvPr>
            <p:ph idx="1"/>
          </p:nvPr>
        </p:nvSpPr>
        <p:spPr>
          <a:xfrm>
            <a:off x="4288423" y="761999"/>
            <a:ext cx="7402835" cy="5334001"/>
          </a:xfrm>
        </p:spPr>
        <p:txBody>
          <a:bodyPr>
            <a:noAutofit/>
          </a:bodyPr>
          <a:lstStyle/>
          <a:p>
            <a:pPr marL="0" indent="0" algn="ctr">
              <a:lnSpc>
                <a:spcPct val="150000"/>
              </a:lnSpc>
              <a:buNone/>
            </a:pPr>
            <a:r>
              <a:rPr lang="en-US" sz="5400" dirty="0">
                <a:latin typeface="KG Blank Space Sketch" panose="02000000000000000000" pitchFamily="2" charset="77"/>
              </a:rPr>
              <a:t>LAUNCH</a:t>
            </a:r>
            <a:r>
              <a:rPr lang="en-US" sz="4800" dirty="0">
                <a:latin typeface="KG Blank Space Solid" panose="02000000000000000000" pitchFamily="2" charset="77"/>
              </a:rPr>
              <a:t> </a:t>
            </a:r>
          </a:p>
          <a:p>
            <a:pPr marL="0" indent="0" algn="ctr">
              <a:lnSpc>
                <a:spcPct val="150000"/>
              </a:lnSpc>
              <a:buNone/>
            </a:pPr>
            <a:r>
              <a:rPr lang="en-US" sz="4800" dirty="0">
                <a:latin typeface="KG Blank Space Solid" panose="02000000000000000000" pitchFamily="2" charset="77"/>
              </a:rPr>
              <a:t>children and parents to the next stage</a:t>
            </a:r>
          </a:p>
        </p:txBody>
      </p:sp>
      <p:sp>
        <p:nvSpPr>
          <p:cNvPr id="12" name="Freeform: Shape 11">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23431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416E7CC4-74C2-2D44-AC61-11CC05CCA346}"/>
              </a:ext>
            </a:extLst>
          </p:cNvPr>
          <p:cNvSpPr>
            <a:spLocks noGrp="1"/>
          </p:cNvSpPr>
          <p:nvPr>
            <p:ph idx="1"/>
          </p:nvPr>
        </p:nvSpPr>
        <p:spPr>
          <a:xfrm>
            <a:off x="1264150" y="490727"/>
            <a:ext cx="7075178" cy="5876543"/>
          </a:xfrm>
        </p:spPr>
        <p:txBody>
          <a:bodyPr>
            <a:normAutofit/>
          </a:bodyPr>
          <a:lstStyle/>
          <a:p>
            <a:pPr>
              <a:spcAft>
                <a:spcPts val="1800"/>
              </a:spcAft>
              <a:buFont typeface="Wingdings" pitchFamily="2" charset="2"/>
              <a:buChar char="§"/>
            </a:pPr>
            <a:r>
              <a:rPr lang="en-US" sz="4400" dirty="0">
                <a:solidFill>
                  <a:schemeClr val="tx1">
                    <a:lumMod val="50000"/>
                    <a:lumOff val="50000"/>
                  </a:schemeClr>
                </a:solidFill>
                <a:latin typeface="KG Blank Space Solid" panose="02000000000000000000" pitchFamily="2" charset="77"/>
              </a:rPr>
              <a:t>Math Words</a:t>
            </a:r>
          </a:p>
          <a:p>
            <a:pPr>
              <a:spcAft>
                <a:spcPts val="1800"/>
              </a:spcAft>
              <a:buFont typeface="Wingdings" pitchFamily="2" charset="2"/>
              <a:buChar char="§"/>
            </a:pPr>
            <a:r>
              <a:rPr lang="en-US" sz="4400" dirty="0">
                <a:solidFill>
                  <a:schemeClr val="tx1">
                    <a:lumMod val="50000"/>
                    <a:lumOff val="50000"/>
                  </a:schemeClr>
                </a:solidFill>
                <a:latin typeface="KG Blank Space Solid" panose="02000000000000000000" pitchFamily="2" charset="77"/>
              </a:rPr>
              <a:t>Science Words</a:t>
            </a:r>
          </a:p>
          <a:p>
            <a:pPr>
              <a:spcAft>
                <a:spcPts val="1800"/>
              </a:spcAft>
              <a:buFont typeface="Wingdings" pitchFamily="2" charset="2"/>
              <a:buChar char="§"/>
            </a:pPr>
            <a:r>
              <a:rPr lang="en-US" sz="4400" dirty="0">
                <a:solidFill>
                  <a:schemeClr val="tx1">
                    <a:lumMod val="50000"/>
                    <a:lumOff val="50000"/>
                  </a:schemeClr>
                </a:solidFill>
                <a:latin typeface="KG Blank Space Solid" panose="02000000000000000000" pitchFamily="2" charset="77"/>
              </a:rPr>
              <a:t>Art Words</a:t>
            </a:r>
          </a:p>
          <a:p>
            <a:pPr>
              <a:spcAft>
                <a:spcPts val="1800"/>
              </a:spcAft>
              <a:buFont typeface="Wingdings" pitchFamily="2" charset="2"/>
              <a:buChar char="§"/>
            </a:pPr>
            <a:r>
              <a:rPr lang="en-US" sz="4400" dirty="0">
                <a:solidFill>
                  <a:schemeClr val="tx1">
                    <a:lumMod val="50000"/>
                    <a:lumOff val="50000"/>
                  </a:schemeClr>
                </a:solidFill>
                <a:latin typeface="KG Blank Space Solid" panose="02000000000000000000" pitchFamily="2" charset="77"/>
              </a:rPr>
              <a:t>Language Starters</a:t>
            </a:r>
          </a:p>
          <a:p>
            <a:pPr>
              <a:spcAft>
                <a:spcPts val="1800"/>
              </a:spcAft>
              <a:buFont typeface="Wingdings" pitchFamily="2" charset="2"/>
              <a:buChar char="§"/>
            </a:pPr>
            <a:r>
              <a:rPr lang="en-US" sz="4400" dirty="0">
                <a:solidFill>
                  <a:schemeClr val="tx1">
                    <a:lumMod val="50000"/>
                    <a:lumOff val="50000"/>
                  </a:schemeClr>
                </a:solidFill>
                <a:latin typeface="KG Blank Space Solid" panose="02000000000000000000" pitchFamily="2" charset="77"/>
              </a:rPr>
              <a:t>Naming Discoveries</a:t>
            </a:r>
            <a:endParaRPr lang="en-US" sz="4400" dirty="0"/>
          </a:p>
        </p:txBody>
      </p:sp>
      <p:sp>
        <p:nvSpPr>
          <p:cNvPr id="21" name="Freeform: Shape 20">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B64C5F1-ABA7-2348-B059-4262C72ECE58}"/>
              </a:ext>
            </a:extLst>
          </p:cNvPr>
          <p:cNvSpPr>
            <a:spLocks noGrp="1"/>
          </p:cNvSpPr>
          <p:nvPr>
            <p:ph type="title"/>
          </p:nvPr>
        </p:nvSpPr>
        <p:spPr>
          <a:xfrm>
            <a:off x="7987094" y="2802834"/>
            <a:ext cx="4100356" cy="3293166"/>
          </a:xfrm>
        </p:spPr>
        <p:txBody>
          <a:bodyPr>
            <a:normAutofit/>
          </a:bodyPr>
          <a:lstStyle/>
          <a:p>
            <a:pPr algn="r"/>
            <a:r>
              <a:rPr lang="en-US" sz="4400" dirty="0">
                <a:solidFill>
                  <a:schemeClr val="bg1"/>
                </a:solidFill>
                <a:latin typeface="KG Blank Space Sketch" panose="02000000000000000000" pitchFamily="2" charset="77"/>
              </a:rPr>
              <a:t>Block Facilitation:</a:t>
            </a:r>
            <a:br>
              <a:rPr lang="en-US" sz="4400" dirty="0">
                <a:solidFill>
                  <a:schemeClr val="bg1"/>
                </a:solidFill>
                <a:latin typeface="KG Blank Space Sketch" panose="02000000000000000000" pitchFamily="2" charset="77"/>
              </a:rPr>
            </a:br>
            <a:r>
              <a:rPr lang="en-US" sz="4400" dirty="0">
                <a:solidFill>
                  <a:schemeClr val="bg1"/>
                </a:solidFill>
                <a:latin typeface="KG Blank Space Sketch" panose="02000000000000000000" pitchFamily="2" charset="77"/>
              </a:rPr>
              <a:t>Block Language</a:t>
            </a:r>
          </a:p>
        </p:txBody>
      </p:sp>
    </p:spTree>
    <p:extLst>
      <p:ext uri="{BB962C8B-B14F-4D97-AF65-F5344CB8AC3E}">
        <p14:creationId xmlns:p14="http://schemas.microsoft.com/office/powerpoint/2010/main" val="1156144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B64C5F1-ABA7-2348-B059-4262C72ECE58}"/>
              </a:ext>
            </a:extLst>
          </p:cNvPr>
          <p:cNvSpPr>
            <a:spLocks noGrp="1"/>
          </p:cNvSpPr>
          <p:nvPr>
            <p:ph type="title"/>
          </p:nvPr>
        </p:nvSpPr>
        <p:spPr>
          <a:xfrm>
            <a:off x="0" y="2684579"/>
            <a:ext cx="3982464" cy="3792422"/>
          </a:xfrm>
        </p:spPr>
        <p:txBody>
          <a:bodyPr>
            <a:normAutofit/>
          </a:bodyPr>
          <a:lstStyle/>
          <a:p>
            <a:r>
              <a:rPr lang="en-US" sz="4400" dirty="0">
                <a:solidFill>
                  <a:schemeClr val="bg1"/>
                </a:solidFill>
                <a:latin typeface="KG Blank Space Sketch" panose="02000000000000000000" pitchFamily="2" charset="77"/>
              </a:rPr>
              <a:t>Block Facilitation:</a:t>
            </a:r>
            <a:br>
              <a:rPr lang="en-US" sz="4400" dirty="0">
                <a:solidFill>
                  <a:schemeClr val="bg1"/>
                </a:solidFill>
                <a:latin typeface="KG Blank Space Sketch" panose="02000000000000000000" pitchFamily="2" charset="77"/>
              </a:rPr>
            </a:br>
            <a:r>
              <a:rPr lang="en-US" sz="4400" dirty="0">
                <a:solidFill>
                  <a:schemeClr val="bg1"/>
                </a:solidFill>
                <a:latin typeface="KG Blank Space Sketch" panose="02000000000000000000" pitchFamily="2" charset="77"/>
              </a:rPr>
              <a:t>Modeling</a:t>
            </a:r>
            <a:endParaRPr lang="en-US" sz="4400" dirty="0">
              <a:latin typeface="KG Blank Space Sketch" panose="02000000000000000000" pitchFamily="2" charset="77"/>
            </a:endParaRPr>
          </a:p>
        </p:txBody>
      </p:sp>
      <p:sp>
        <p:nvSpPr>
          <p:cNvPr id="3" name="Content Placeholder 2">
            <a:extLst>
              <a:ext uri="{FF2B5EF4-FFF2-40B4-BE49-F238E27FC236}">
                <a16:creationId xmlns:a16="http://schemas.microsoft.com/office/drawing/2014/main" id="{416E7CC4-74C2-2D44-AC61-11CC05CCA346}"/>
              </a:ext>
            </a:extLst>
          </p:cNvPr>
          <p:cNvSpPr>
            <a:spLocks noGrp="1"/>
          </p:cNvSpPr>
          <p:nvPr>
            <p:ph idx="1"/>
          </p:nvPr>
        </p:nvSpPr>
        <p:spPr>
          <a:xfrm>
            <a:off x="4208489" y="639305"/>
            <a:ext cx="7402835" cy="5840279"/>
          </a:xfrm>
        </p:spPr>
        <p:txBody>
          <a:bodyPr>
            <a:noAutofit/>
          </a:bodyPr>
          <a:lstStyle/>
          <a:p>
            <a:pPr>
              <a:lnSpc>
                <a:spcPct val="150000"/>
              </a:lnSpc>
              <a:buFont typeface="Wingdings" pitchFamily="2" charset="2"/>
              <a:buChar char="§"/>
            </a:pPr>
            <a:r>
              <a:rPr lang="en-US" sz="4400" dirty="0">
                <a:latin typeface="KG Blank Space Solid" panose="02000000000000000000" pitchFamily="2" charset="77"/>
              </a:rPr>
              <a:t>Feedback</a:t>
            </a:r>
          </a:p>
          <a:p>
            <a:pPr>
              <a:lnSpc>
                <a:spcPct val="150000"/>
              </a:lnSpc>
              <a:buFont typeface="Wingdings" pitchFamily="2" charset="2"/>
              <a:buChar char="§"/>
            </a:pPr>
            <a:r>
              <a:rPr lang="en-US" sz="4400" dirty="0">
                <a:latin typeface="KG Blank Space Solid" panose="02000000000000000000" pitchFamily="2" charset="77"/>
              </a:rPr>
              <a:t>Descriptive Language</a:t>
            </a:r>
          </a:p>
          <a:p>
            <a:pPr>
              <a:lnSpc>
                <a:spcPct val="150000"/>
              </a:lnSpc>
              <a:buFont typeface="Wingdings" pitchFamily="2" charset="2"/>
              <a:buChar char="§"/>
            </a:pPr>
            <a:r>
              <a:rPr lang="en-US" sz="4400" dirty="0">
                <a:latin typeface="KG Blank Space Solid" panose="02000000000000000000" pitchFamily="2" charset="77"/>
              </a:rPr>
              <a:t>Open Ended Questions</a:t>
            </a:r>
          </a:p>
          <a:p>
            <a:pPr>
              <a:lnSpc>
                <a:spcPct val="150000"/>
              </a:lnSpc>
              <a:buFont typeface="Wingdings" pitchFamily="2" charset="2"/>
              <a:buChar char="§"/>
            </a:pPr>
            <a:r>
              <a:rPr lang="en-US" sz="4400" dirty="0">
                <a:latin typeface="KG Blank Space Solid" panose="02000000000000000000" pitchFamily="2" charset="77"/>
              </a:rPr>
              <a:t>Discoveries</a:t>
            </a:r>
          </a:p>
          <a:p>
            <a:pPr>
              <a:lnSpc>
                <a:spcPct val="150000"/>
              </a:lnSpc>
              <a:buFont typeface="Wingdings" pitchFamily="2" charset="2"/>
              <a:buChar char="§"/>
            </a:pPr>
            <a:r>
              <a:rPr lang="en-US" sz="4400" dirty="0">
                <a:latin typeface="KG Blank Space Solid" panose="02000000000000000000" pitchFamily="2" charset="77"/>
              </a:rPr>
              <a:t>Practical Skills</a:t>
            </a:r>
          </a:p>
        </p:txBody>
      </p:sp>
      <p:sp>
        <p:nvSpPr>
          <p:cNvPr id="12" name="Freeform: Shape 11">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38056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 name="Rectangle 50">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53" name="Rectangle 52">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a:extLst>
              <a:ext uri="{FF2B5EF4-FFF2-40B4-BE49-F238E27FC236}">
                <a16:creationId xmlns:a16="http://schemas.microsoft.com/office/drawing/2014/main" id="{9E31C8C6-381C-5141-A2B7-8AE600B76DBD}"/>
              </a:ext>
            </a:extLst>
          </p:cNvPr>
          <p:cNvSpPr>
            <a:spLocks noGrp="1"/>
          </p:cNvSpPr>
          <p:nvPr>
            <p:ph type="title"/>
          </p:nvPr>
        </p:nvSpPr>
        <p:spPr>
          <a:xfrm>
            <a:off x="1069848" y="4590661"/>
            <a:ext cx="10210862" cy="1065690"/>
          </a:xfrm>
        </p:spPr>
        <p:txBody>
          <a:bodyPr vert="horz" lIns="91440" tIns="45720" rIns="91440" bIns="45720" rtlCol="0" anchor="b">
            <a:normAutofit/>
          </a:bodyPr>
          <a:lstStyle/>
          <a:p>
            <a:pPr algn="ctr"/>
            <a:r>
              <a:rPr lang="en-US" sz="5900" spc="-100" dirty="0">
                <a:latin typeface="KG Blank Space Sketch" panose="02000000000000000000" pitchFamily="2" charset="77"/>
              </a:rPr>
              <a:t>What do you see?</a:t>
            </a:r>
          </a:p>
        </p:txBody>
      </p:sp>
      <p:pic>
        <p:nvPicPr>
          <p:cNvPr id="39" name="Picture 38" descr="A group of people standing in a room&#10;&#10;Description automatically generated">
            <a:extLst>
              <a:ext uri="{FF2B5EF4-FFF2-40B4-BE49-F238E27FC236}">
                <a16:creationId xmlns:a16="http://schemas.microsoft.com/office/drawing/2014/main" id="{1CEA535B-620C-744F-A50D-F8037004FF27}"/>
              </a:ext>
            </a:extLst>
          </p:cNvPr>
          <p:cNvPicPr>
            <a:picLocks noChangeAspect="1"/>
          </p:cNvPicPr>
          <p:nvPr/>
        </p:nvPicPr>
        <p:blipFill rotWithShape="1">
          <a:blip r:embed="rId3"/>
          <a:srcRect l="23496" b="5313"/>
          <a:stretch/>
        </p:blipFill>
        <p:spPr>
          <a:xfrm>
            <a:off x="1255610" y="484632"/>
            <a:ext cx="2155307" cy="3556755"/>
          </a:xfrm>
          <a:prstGeom prst="rect">
            <a:avLst/>
          </a:prstGeom>
        </p:spPr>
      </p:pic>
      <p:pic>
        <p:nvPicPr>
          <p:cNvPr id="35" name="Content Placeholder 34" descr="A group of people in a room&#10;&#10;Description automatically generated">
            <a:extLst>
              <a:ext uri="{FF2B5EF4-FFF2-40B4-BE49-F238E27FC236}">
                <a16:creationId xmlns:a16="http://schemas.microsoft.com/office/drawing/2014/main" id="{B4609F77-BF5C-CF4D-B8A7-DB0D65547F42}"/>
              </a:ext>
            </a:extLst>
          </p:cNvPr>
          <p:cNvPicPr>
            <a:picLocks noGrp="1" noChangeAspect="1"/>
          </p:cNvPicPr>
          <p:nvPr>
            <p:ph idx="1"/>
          </p:nvPr>
        </p:nvPicPr>
        <p:blipFill>
          <a:blip r:embed="rId4"/>
          <a:stretch>
            <a:fillRect/>
          </a:stretch>
        </p:blipFill>
        <p:spPr>
          <a:xfrm>
            <a:off x="3763702" y="574665"/>
            <a:ext cx="2539145" cy="3385526"/>
          </a:xfrm>
          <a:prstGeom prst="rect">
            <a:avLst/>
          </a:prstGeom>
        </p:spPr>
      </p:pic>
      <p:pic>
        <p:nvPicPr>
          <p:cNvPr id="44" name="Picture 43" descr="A group of people standing in a room&#10;&#10;Description automatically generated">
            <a:extLst>
              <a:ext uri="{FF2B5EF4-FFF2-40B4-BE49-F238E27FC236}">
                <a16:creationId xmlns:a16="http://schemas.microsoft.com/office/drawing/2014/main" id="{392D8148-FEEB-C640-9F60-0D1ABD482EB8}"/>
              </a:ext>
            </a:extLst>
          </p:cNvPr>
          <p:cNvPicPr>
            <a:picLocks noChangeAspect="1"/>
          </p:cNvPicPr>
          <p:nvPr/>
        </p:nvPicPr>
        <p:blipFill>
          <a:blip r:embed="rId5"/>
          <a:stretch>
            <a:fillRect/>
          </a:stretch>
        </p:blipFill>
        <p:spPr>
          <a:xfrm>
            <a:off x="6463713" y="570245"/>
            <a:ext cx="2539147" cy="3385529"/>
          </a:xfrm>
          <a:prstGeom prst="rect">
            <a:avLst/>
          </a:prstGeom>
        </p:spPr>
      </p:pic>
      <p:pic>
        <p:nvPicPr>
          <p:cNvPr id="41" name="Picture 40" descr="A group of people standing in a room&#10;&#10;Description automatically generated">
            <a:extLst>
              <a:ext uri="{FF2B5EF4-FFF2-40B4-BE49-F238E27FC236}">
                <a16:creationId xmlns:a16="http://schemas.microsoft.com/office/drawing/2014/main" id="{7456DD5D-973A-8A4A-9417-522A6CB3F2EA}"/>
              </a:ext>
            </a:extLst>
          </p:cNvPr>
          <p:cNvPicPr>
            <a:picLocks noChangeAspect="1"/>
          </p:cNvPicPr>
          <p:nvPr/>
        </p:nvPicPr>
        <p:blipFill>
          <a:blip r:embed="rId6"/>
          <a:stretch>
            <a:fillRect/>
          </a:stretch>
        </p:blipFill>
        <p:spPr>
          <a:xfrm>
            <a:off x="9163725" y="570245"/>
            <a:ext cx="2539147" cy="3385529"/>
          </a:xfrm>
          <a:prstGeom prst="rect">
            <a:avLst/>
          </a:prstGeom>
        </p:spPr>
      </p:pic>
    </p:spTree>
    <p:extLst>
      <p:ext uri="{BB962C8B-B14F-4D97-AF65-F5344CB8AC3E}">
        <p14:creationId xmlns:p14="http://schemas.microsoft.com/office/powerpoint/2010/main" val="3071164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 name="Rectangle 50">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53" name="Rectangle 52">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a:extLst>
              <a:ext uri="{FF2B5EF4-FFF2-40B4-BE49-F238E27FC236}">
                <a16:creationId xmlns:a16="http://schemas.microsoft.com/office/drawing/2014/main" id="{9E31C8C6-381C-5141-A2B7-8AE600B76DBD}"/>
              </a:ext>
            </a:extLst>
          </p:cNvPr>
          <p:cNvSpPr>
            <a:spLocks noGrp="1"/>
          </p:cNvSpPr>
          <p:nvPr>
            <p:ph type="title"/>
          </p:nvPr>
        </p:nvSpPr>
        <p:spPr>
          <a:xfrm>
            <a:off x="1069848" y="4590661"/>
            <a:ext cx="10210862" cy="1065690"/>
          </a:xfrm>
        </p:spPr>
        <p:txBody>
          <a:bodyPr vert="horz" lIns="91440" tIns="45720" rIns="91440" bIns="45720" rtlCol="0" anchor="b">
            <a:normAutofit/>
          </a:bodyPr>
          <a:lstStyle/>
          <a:p>
            <a:pPr algn="ctr"/>
            <a:r>
              <a:rPr lang="en-US" sz="5900" spc="-100" dirty="0">
                <a:latin typeface="KG Blank Space Sketch" panose="02000000000000000000" pitchFamily="2" charset="77"/>
              </a:rPr>
              <a:t>Share your findings…</a:t>
            </a:r>
          </a:p>
        </p:txBody>
      </p:sp>
      <p:pic>
        <p:nvPicPr>
          <p:cNvPr id="39" name="Picture 38" descr="A group of people standing in a room&#10;&#10;Description automatically generated">
            <a:extLst>
              <a:ext uri="{FF2B5EF4-FFF2-40B4-BE49-F238E27FC236}">
                <a16:creationId xmlns:a16="http://schemas.microsoft.com/office/drawing/2014/main" id="{1CEA535B-620C-744F-A50D-F8037004FF27}"/>
              </a:ext>
            </a:extLst>
          </p:cNvPr>
          <p:cNvPicPr>
            <a:picLocks noChangeAspect="1"/>
          </p:cNvPicPr>
          <p:nvPr/>
        </p:nvPicPr>
        <p:blipFill rotWithShape="1">
          <a:blip r:embed="rId3"/>
          <a:srcRect l="23496" b="5313"/>
          <a:stretch/>
        </p:blipFill>
        <p:spPr>
          <a:xfrm>
            <a:off x="1255610" y="484632"/>
            <a:ext cx="2155307" cy="3556755"/>
          </a:xfrm>
          <a:prstGeom prst="rect">
            <a:avLst/>
          </a:prstGeom>
        </p:spPr>
      </p:pic>
      <p:pic>
        <p:nvPicPr>
          <p:cNvPr id="35" name="Content Placeholder 34" descr="A group of people in a room&#10;&#10;Description automatically generated">
            <a:extLst>
              <a:ext uri="{FF2B5EF4-FFF2-40B4-BE49-F238E27FC236}">
                <a16:creationId xmlns:a16="http://schemas.microsoft.com/office/drawing/2014/main" id="{B4609F77-BF5C-CF4D-B8A7-DB0D65547F42}"/>
              </a:ext>
            </a:extLst>
          </p:cNvPr>
          <p:cNvPicPr>
            <a:picLocks noGrp="1" noChangeAspect="1"/>
          </p:cNvPicPr>
          <p:nvPr>
            <p:ph idx="1"/>
          </p:nvPr>
        </p:nvPicPr>
        <p:blipFill>
          <a:blip r:embed="rId4"/>
          <a:stretch>
            <a:fillRect/>
          </a:stretch>
        </p:blipFill>
        <p:spPr>
          <a:xfrm>
            <a:off x="3763702" y="574665"/>
            <a:ext cx="2539145" cy="3385526"/>
          </a:xfrm>
          <a:prstGeom prst="rect">
            <a:avLst/>
          </a:prstGeom>
        </p:spPr>
      </p:pic>
      <p:pic>
        <p:nvPicPr>
          <p:cNvPr id="44" name="Picture 43" descr="A group of people standing in a room&#10;&#10;Description automatically generated">
            <a:extLst>
              <a:ext uri="{FF2B5EF4-FFF2-40B4-BE49-F238E27FC236}">
                <a16:creationId xmlns:a16="http://schemas.microsoft.com/office/drawing/2014/main" id="{392D8148-FEEB-C640-9F60-0D1ABD482EB8}"/>
              </a:ext>
            </a:extLst>
          </p:cNvPr>
          <p:cNvPicPr>
            <a:picLocks noChangeAspect="1"/>
          </p:cNvPicPr>
          <p:nvPr/>
        </p:nvPicPr>
        <p:blipFill>
          <a:blip r:embed="rId5"/>
          <a:stretch>
            <a:fillRect/>
          </a:stretch>
        </p:blipFill>
        <p:spPr>
          <a:xfrm>
            <a:off x="6463713" y="570245"/>
            <a:ext cx="2539147" cy="3385529"/>
          </a:xfrm>
          <a:prstGeom prst="rect">
            <a:avLst/>
          </a:prstGeom>
        </p:spPr>
      </p:pic>
      <p:pic>
        <p:nvPicPr>
          <p:cNvPr id="41" name="Picture 40" descr="A group of people standing in a room&#10;&#10;Description automatically generated">
            <a:extLst>
              <a:ext uri="{FF2B5EF4-FFF2-40B4-BE49-F238E27FC236}">
                <a16:creationId xmlns:a16="http://schemas.microsoft.com/office/drawing/2014/main" id="{7456DD5D-973A-8A4A-9417-522A6CB3F2EA}"/>
              </a:ext>
            </a:extLst>
          </p:cNvPr>
          <p:cNvPicPr>
            <a:picLocks noChangeAspect="1"/>
          </p:cNvPicPr>
          <p:nvPr/>
        </p:nvPicPr>
        <p:blipFill>
          <a:blip r:embed="rId6"/>
          <a:stretch>
            <a:fillRect/>
          </a:stretch>
        </p:blipFill>
        <p:spPr>
          <a:xfrm>
            <a:off x="9163725" y="570245"/>
            <a:ext cx="2539147" cy="3385529"/>
          </a:xfrm>
          <a:prstGeom prst="rect">
            <a:avLst/>
          </a:prstGeom>
        </p:spPr>
      </p:pic>
    </p:spTree>
    <p:extLst>
      <p:ext uri="{BB962C8B-B14F-4D97-AF65-F5344CB8AC3E}">
        <p14:creationId xmlns:p14="http://schemas.microsoft.com/office/powerpoint/2010/main" val="30487056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66A4D-6A96-A144-9AA8-60944E4460BC}"/>
              </a:ext>
            </a:extLst>
          </p:cNvPr>
          <p:cNvSpPr>
            <a:spLocks noGrp="1"/>
          </p:cNvSpPr>
          <p:nvPr>
            <p:ph type="title"/>
          </p:nvPr>
        </p:nvSpPr>
        <p:spPr>
          <a:xfrm>
            <a:off x="0" y="2429416"/>
            <a:ext cx="3224463" cy="3255264"/>
          </a:xfrm>
        </p:spPr>
        <p:txBody>
          <a:bodyPr vert="horz" lIns="91440" tIns="45720" rIns="91440" bIns="45720" rtlCol="0" anchor="b">
            <a:normAutofit/>
          </a:bodyPr>
          <a:lstStyle/>
          <a:p>
            <a:r>
              <a:rPr lang="en-US" sz="4800" spc="-100" dirty="0">
                <a:latin typeface="KG Blank Space Sketch" panose="02000000000000000000" pitchFamily="2" charset="77"/>
              </a:rPr>
              <a:t>which stage do you see?</a:t>
            </a:r>
          </a:p>
        </p:txBody>
      </p:sp>
      <p:pic>
        <p:nvPicPr>
          <p:cNvPr id="4" name="Picture 3" descr="A group of people in a room&#10;&#10;Description automatically generated">
            <a:extLst>
              <a:ext uri="{FF2B5EF4-FFF2-40B4-BE49-F238E27FC236}">
                <a16:creationId xmlns:a16="http://schemas.microsoft.com/office/drawing/2014/main" id="{78FA0A38-9AA8-5B40-89DE-FE79CE858306}"/>
              </a:ext>
            </a:extLst>
          </p:cNvPr>
          <p:cNvPicPr>
            <a:picLocks noChangeAspect="1"/>
          </p:cNvPicPr>
          <p:nvPr/>
        </p:nvPicPr>
        <p:blipFill rotWithShape="1">
          <a:blip r:embed="rId3"/>
          <a:srcRect l="4136" r="33073" b="-1"/>
          <a:stretch/>
        </p:blipFill>
        <p:spPr>
          <a:xfrm rot="5400000">
            <a:off x="5638950" y="241288"/>
            <a:ext cx="5330650" cy="6367271"/>
          </a:xfrm>
          <a:prstGeom prst="rect">
            <a:avLst/>
          </a:prstGeom>
        </p:spPr>
      </p:pic>
    </p:spTree>
    <p:extLst>
      <p:ext uri="{BB962C8B-B14F-4D97-AF65-F5344CB8AC3E}">
        <p14:creationId xmlns:p14="http://schemas.microsoft.com/office/powerpoint/2010/main" val="28083578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4C5F1-ABA7-2348-B059-4262C72ECE58}"/>
              </a:ext>
            </a:extLst>
          </p:cNvPr>
          <p:cNvSpPr>
            <a:spLocks noGrp="1"/>
          </p:cNvSpPr>
          <p:nvPr>
            <p:ph type="title"/>
          </p:nvPr>
        </p:nvSpPr>
        <p:spPr>
          <a:xfrm>
            <a:off x="289249" y="887863"/>
            <a:ext cx="4016116" cy="2076353"/>
          </a:xfrm>
        </p:spPr>
        <p:txBody>
          <a:bodyPr>
            <a:noAutofit/>
          </a:bodyPr>
          <a:lstStyle/>
          <a:p>
            <a:r>
              <a:rPr lang="en-US" sz="4000" dirty="0">
                <a:latin typeface="KG Blank Space Sketch" panose="02000000000000000000" pitchFamily="2" charset="77"/>
              </a:rPr>
              <a:t>Share </a:t>
            </a:r>
            <a:br>
              <a:rPr lang="en-US" sz="4000" dirty="0">
                <a:latin typeface="KG Blank Space Sketch" panose="02000000000000000000" pitchFamily="2" charset="77"/>
              </a:rPr>
            </a:br>
            <a:r>
              <a:rPr lang="en-US" sz="4000" dirty="0">
                <a:latin typeface="KG Blank Space Sketch" panose="02000000000000000000" pitchFamily="2" charset="77"/>
              </a:rPr>
              <a:t>your </a:t>
            </a:r>
            <a:br>
              <a:rPr lang="en-US" sz="4000" dirty="0">
                <a:latin typeface="KG Blank Space Sketch" panose="02000000000000000000" pitchFamily="2" charset="77"/>
              </a:rPr>
            </a:br>
            <a:r>
              <a:rPr lang="en-US" sz="4000" dirty="0">
                <a:latin typeface="KG Blank Space Sketch" panose="02000000000000000000" pitchFamily="2" charset="77"/>
              </a:rPr>
              <a:t>findings… </a:t>
            </a:r>
          </a:p>
        </p:txBody>
      </p:sp>
      <p:sp>
        <p:nvSpPr>
          <p:cNvPr id="5" name="Content Placeholder 4">
            <a:extLst>
              <a:ext uri="{FF2B5EF4-FFF2-40B4-BE49-F238E27FC236}">
                <a16:creationId xmlns:a16="http://schemas.microsoft.com/office/drawing/2014/main" id="{8170C15A-66C4-5948-A131-C8B7969F84E8}"/>
              </a:ext>
            </a:extLst>
          </p:cNvPr>
          <p:cNvSpPr>
            <a:spLocks noGrp="1"/>
          </p:cNvSpPr>
          <p:nvPr>
            <p:ph idx="1"/>
          </p:nvPr>
        </p:nvSpPr>
        <p:spPr>
          <a:xfrm>
            <a:off x="289249" y="4013896"/>
            <a:ext cx="3512730" cy="2076353"/>
          </a:xfrm>
        </p:spPr>
        <p:txBody>
          <a:bodyPr anchor="t">
            <a:normAutofit/>
          </a:bodyPr>
          <a:lstStyle/>
          <a:p>
            <a:pPr marL="0" indent="0">
              <a:buNone/>
            </a:pPr>
            <a:r>
              <a:rPr lang="en-US" sz="3200" dirty="0">
                <a:solidFill>
                  <a:srgbClr val="FFFFFF"/>
                </a:solidFill>
                <a:latin typeface="KG Blank Space Solid" panose="02000000000000000000" pitchFamily="2" charset="77"/>
              </a:rPr>
              <a:t>Stage 4</a:t>
            </a:r>
          </a:p>
          <a:p>
            <a:pPr marL="0" indent="0">
              <a:buNone/>
            </a:pPr>
            <a:r>
              <a:rPr lang="en-US" sz="3200" dirty="0">
                <a:solidFill>
                  <a:srgbClr val="FFFFFF"/>
                </a:solidFill>
                <a:latin typeface="KG Blank Space Solid" panose="02000000000000000000" pitchFamily="2" charset="77"/>
              </a:rPr>
              <a:t>Stage 7</a:t>
            </a:r>
          </a:p>
          <a:p>
            <a:pPr marL="0" indent="0">
              <a:buNone/>
            </a:pPr>
            <a:r>
              <a:rPr lang="en-US" sz="2800" dirty="0">
                <a:solidFill>
                  <a:srgbClr val="FFFFFF"/>
                </a:solidFill>
                <a:latin typeface="KG Blank Space Solid" panose="02000000000000000000" pitchFamily="2" charset="77"/>
              </a:rPr>
              <a:t>Other Stages?</a:t>
            </a:r>
          </a:p>
        </p:txBody>
      </p:sp>
      <p:pic>
        <p:nvPicPr>
          <p:cNvPr id="7" name="Picture 1">
            <a:extLst>
              <a:ext uri="{FF2B5EF4-FFF2-40B4-BE49-F238E27FC236}">
                <a16:creationId xmlns:a16="http://schemas.microsoft.com/office/drawing/2014/main" id="{9AAE25F5-2425-9C4A-A473-57E4FAAE3990}"/>
              </a:ext>
            </a:extLst>
          </p:cNvPr>
          <p:cNvPicPr>
            <a:picLocks noChangeAspect="1"/>
          </p:cNvPicPr>
          <p:nvPr/>
        </p:nvPicPr>
        <p:blipFill rotWithShape="1">
          <a:blip r:embed="rId3"/>
          <a:srcRect r="14018"/>
          <a:stretch>
            <a:fillRect/>
          </a:stretch>
        </p:blipFill>
        <p:spPr bwMode="auto">
          <a:xfrm>
            <a:off x="5137463" y="833906"/>
            <a:ext cx="6193767" cy="51820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3112548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10038.JPG">
            <a:extLst>
              <a:ext uri="{FF2B5EF4-FFF2-40B4-BE49-F238E27FC236}">
                <a16:creationId xmlns:a16="http://schemas.microsoft.com/office/drawing/2014/main" id="{A8193468-6681-8C41-8273-ABBBB508AF2D}"/>
              </a:ext>
            </a:extLst>
          </p:cNvPr>
          <p:cNvPicPr>
            <a:picLocks noChangeAspect="1"/>
          </p:cNvPicPr>
          <p:nvPr/>
        </p:nvPicPr>
        <p:blipFill rotWithShape="1">
          <a:blip r:embed="rId3" cstate="print">
            <a:alphaModFix amt="85000"/>
            <a:extLst>
              <a:ext uri="{28A0092B-C50C-407E-A947-70E740481C1C}">
                <a14:useLocalDpi xmlns:a14="http://schemas.microsoft.com/office/drawing/2010/main" val="0"/>
              </a:ext>
            </a:extLst>
          </a:blip>
          <a:srcRect t="2780" b="22220"/>
          <a:stretch/>
        </p:blipFill>
        <p:spPr>
          <a:xfrm>
            <a:off x="0" y="286871"/>
            <a:ext cx="12191980" cy="6857990"/>
          </a:xfrm>
          <a:prstGeom prst="rect">
            <a:avLst/>
          </a:prstGeom>
        </p:spPr>
      </p:pic>
      <p:sp>
        <p:nvSpPr>
          <p:cNvPr id="3" name="TextBox 2">
            <a:extLst>
              <a:ext uri="{FF2B5EF4-FFF2-40B4-BE49-F238E27FC236}">
                <a16:creationId xmlns:a16="http://schemas.microsoft.com/office/drawing/2014/main" id="{29E47361-2171-254B-9794-FD7DC1CD55C6}"/>
              </a:ext>
            </a:extLst>
          </p:cNvPr>
          <p:cNvSpPr txBox="1"/>
          <p:nvPr/>
        </p:nvSpPr>
        <p:spPr>
          <a:xfrm>
            <a:off x="363671" y="2920854"/>
            <a:ext cx="11464637" cy="4216539"/>
          </a:xfrm>
          <a:prstGeom prst="rect">
            <a:avLst/>
          </a:prstGeom>
          <a:noFill/>
        </p:spPr>
        <p:txBody>
          <a:bodyPr wrap="square" rtlCol="0">
            <a:spAutoFit/>
          </a:bodyPr>
          <a:lstStyle/>
          <a:p>
            <a:pPr>
              <a:buNone/>
            </a:pPr>
            <a:r>
              <a:rPr lang="en-US" sz="4000" dirty="0">
                <a:solidFill>
                  <a:srgbClr val="FFFFFF"/>
                </a:solidFill>
                <a:latin typeface="KG Blank Space Sketch" panose="02000000000000000000" pitchFamily="2" charset="77"/>
              </a:rPr>
              <a:t>BLOCK Fest® is a one hour experience.</a:t>
            </a:r>
          </a:p>
          <a:p>
            <a:pPr marL="742950" lvl="1" indent="-285750">
              <a:buFont typeface="Wingdings" pitchFamily="2" charset="2"/>
              <a:buChar char="§"/>
            </a:pPr>
            <a:r>
              <a:rPr lang="en-US" sz="3000" dirty="0">
                <a:solidFill>
                  <a:srgbClr val="FFFFFF"/>
                </a:solidFill>
                <a:latin typeface="KG Blank Space Solid" panose="02000000000000000000" pitchFamily="2" charset="77"/>
              </a:rPr>
              <a:t>Consists of five stations</a:t>
            </a:r>
          </a:p>
          <a:p>
            <a:pPr marL="742950" lvl="1" indent="-285750">
              <a:buFont typeface="Wingdings" pitchFamily="2" charset="2"/>
              <a:buChar char="§"/>
            </a:pPr>
            <a:r>
              <a:rPr lang="en-US" sz="3000" dirty="0">
                <a:solidFill>
                  <a:srgbClr val="FFFFFF"/>
                </a:solidFill>
                <a:latin typeface="KG Blank Space Solid" panose="02000000000000000000" pitchFamily="2" charset="77"/>
              </a:rPr>
              <a:t>10-minutes at each station</a:t>
            </a:r>
          </a:p>
          <a:p>
            <a:pPr marL="742950" lvl="1" indent="-285750">
              <a:buFont typeface="Wingdings" pitchFamily="2" charset="2"/>
              <a:buChar char="§"/>
            </a:pPr>
            <a:r>
              <a:rPr lang="en-US" sz="3000" dirty="0">
                <a:solidFill>
                  <a:srgbClr val="FFFFFF"/>
                </a:solidFill>
                <a:latin typeface="KG Blank Space Solid" panose="02000000000000000000" pitchFamily="2" charset="77"/>
              </a:rPr>
              <a:t>Accommodate up to 40 participants: children with parents and caregivers  </a:t>
            </a:r>
          </a:p>
          <a:p>
            <a:pPr marL="742950" lvl="1" indent="-285750">
              <a:buFont typeface="Wingdings" pitchFamily="2" charset="2"/>
              <a:buChar char="§"/>
            </a:pPr>
            <a:r>
              <a:rPr lang="en-US" sz="3000" b="1" dirty="0">
                <a:solidFill>
                  <a:srgbClr val="FFFFFF"/>
                </a:solidFill>
                <a:latin typeface="KG Blank Space Solid" panose="02000000000000000000" pitchFamily="2" charset="77"/>
              </a:rPr>
              <a:t>BLOCK Fest®</a:t>
            </a:r>
            <a:r>
              <a:rPr lang="en-US" sz="3000" dirty="0">
                <a:solidFill>
                  <a:srgbClr val="FFFFFF"/>
                </a:solidFill>
                <a:latin typeface="KG Blank Space Solid" panose="02000000000000000000" pitchFamily="2" charset="77"/>
              </a:rPr>
              <a:t> can be facilitated as several one-hour events</a:t>
            </a:r>
          </a:p>
          <a:p>
            <a:pPr marL="742950" lvl="1" indent="-285750">
              <a:buFont typeface="Wingdings" pitchFamily="2" charset="2"/>
              <a:buChar char="§"/>
            </a:pPr>
            <a:r>
              <a:rPr lang="en-US" sz="3000" dirty="0">
                <a:solidFill>
                  <a:srgbClr val="FFFFFF"/>
                </a:solidFill>
                <a:latin typeface="KG Blank Space Solid" panose="02000000000000000000" pitchFamily="2" charset="77"/>
              </a:rPr>
              <a:t>Break between 1 hour sessions is needed</a:t>
            </a:r>
          </a:p>
          <a:p>
            <a:endParaRPr lang="en-US" dirty="0"/>
          </a:p>
        </p:txBody>
      </p:sp>
    </p:spTree>
    <p:extLst>
      <p:ext uri="{BB962C8B-B14F-4D97-AF65-F5344CB8AC3E}">
        <p14:creationId xmlns:p14="http://schemas.microsoft.com/office/powerpoint/2010/main" val="34832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EDBA180-F7F5-43E0-B455-5FC16E257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CA42AC7-0102-4C6B-A360-D98DDCD5D0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8874233" cy="5334001"/>
          </a:xfrm>
          <a:custGeom>
            <a:avLst/>
            <a:gdLst>
              <a:gd name="connsiteX0" fmla="*/ 0 w 8874233"/>
              <a:gd name="connsiteY0" fmla="*/ 0 h 5334001"/>
              <a:gd name="connsiteX1" fmla="*/ 1126566 w 8874233"/>
              <a:gd name="connsiteY1" fmla="*/ 0 h 5334001"/>
              <a:gd name="connsiteX2" fmla="*/ 7534656 w 8874233"/>
              <a:gd name="connsiteY2" fmla="*/ 0 h 5334001"/>
              <a:gd name="connsiteX3" fmla="*/ 8874233 w 8874233"/>
              <a:gd name="connsiteY3" fmla="*/ 0 h 5334001"/>
              <a:gd name="connsiteX4" fmla="*/ 7858591 w 8874233"/>
              <a:gd name="connsiteY4" fmla="*/ 5334001 h 5334001"/>
              <a:gd name="connsiteX5" fmla="*/ 7534656 w 8874233"/>
              <a:gd name="connsiteY5" fmla="*/ 5334001 h 5334001"/>
              <a:gd name="connsiteX6" fmla="*/ 590 w 8874233"/>
              <a:gd name="connsiteY6" fmla="*/ 5334001 h 5334001"/>
              <a:gd name="connsiteX7" fmla="*/ 0 w 8874233"/>
              <a:gd name="connsiteY7" fmla="*/ 5334001 h 533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4233" h="5334001">
                <a:moveTo>
                  <a:pt x="0" y="0"/>
                </a:moveTo>
                <a:lnTo>
                  <a:pt x="1126566" y="0"/>
                </a:lnTo>
                <a:lnTo>
                  <a:pt x="7534656" y="0"/>
                </a:lnTo>
                <a:lnTo>
                  <a:pt x="8874233" y="0"/>
                </a:lnTo>
                <a:lnTo>
                  <a:pt x="7858591" y="5334001"/>
                </a:lnTo>
                <a:lnTo>
                  <a:pt x="7534656" y="5334001"/>
                </a:lnTo>
                <a:lnTo>
                  <a:pt x="590"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B64C5F1-ABA7-2348-B059-4262C72ECE58}"/>
              </a:ext>
            </a:extLst>
          </p:cNvPr>
          <p:cNvSpPr>
            <a:spLocks noGrp="1"/>
          </p:cNvSpPr>
          <p:nvPr>
            <p:ph type="title"/>
          </p:nvPr>
        </p:nvSpPr>
        <p:spPr>
          <a:xfrm>
            <a:off x="7454350" y="4071995"/>
            <a:ext cx="4361514" cy="2014862"/>
          </a:xfrm>
        </p:spPr>
        <p:txBody>
          <a:bodyPr anchor="b">
            <a:normAutofit/>
          </a:bodyPr>
          <a:lstStyle/>
          <a:p>
            <a:pPr algn="r"/>
            <a:r>
              <a:rPr lang="en-US" sz="4400">
                <a:solidFill>
                  <a:schemeClr val="accent1"/>
                </a:solidFill>
                <a:latin typeface="KG Blank Space Sketch" panose="02000000000000000000" pitchFamily="2" charset="77"/>
              </a:rPr>
              <a:t>Adult Role:</a:t>
            </a:r>
            <a:br>
              <a:rPr lang="en-US" sz="4400">
                <a:solidFill>
                  <a:schemeClr val="accent1"/>
                </a:solidFill>
                <a:latin typeface="KG Blank Space Sketch" panose="02000000000000000000" pitchFamily="2" charset="77"/>
              </a:rPr>
            </a:br>
            <a:r>
              <a:rPr lang="en-US" sz="4400">
                <a:solidFill>
                  <a:schemeClr val="accent1"/>
                </a:solidFill>
                <a:latin typeface="KG Blank Space Sketch" panose="02000000000000000000" pitchFamily="2" charset="77"/>
              </a:rPr>
              <a:t>Engagement</a:t>
            </a:r>
          </a:p>
        </p:txBody>
      </p:sp>
      <p:sp>
        <p:nvSpPr>
          <p:cNvPr id="3" name="Content Placeholder 2">
            <a:extLst>
              <a:ext uri="{FF2B5EF4-FFF2-40B4-BE49-F238E27FC236}">
                <a16:creationId xmlns:a16="http://schemas.microsoft.com/office/drawing/2014/main" id="{416E7CC4-74C2-2D44-AC61-11CC05CCA346}"/>
              </a:ext>
            </a:extLst>
          </p:cNvPr>
          <p:cNvSpPr>
            <a:spLocks noGrp="1"/>
          </p:cNvSpPr>
          <p:nvPr>
            <p:ph idx="1"/>
          </p:nvPr>
        </p:nvSpPr>
        <p:spPr>
          <a:xfrm>
            <a:off x="643467" y="864108"/>
            <a:ext cx="7180552" cy="5120640"/>
          </a:xfrm>
        </p:spPr>
        <p:txBody>
          <a:bodyPr>
            <a:normAutofit/>
          </a:bodyPr>
          <a:lstStyle/>
          <a:p>
            <a:pPr>
              <a:lnSpc>
                <a:spcPct val="150000"/>
              </a:lnSpc>
              <a:buClr>
                <a:schemeClr val="bg1"/>
              </a:buClr>
              <a:buFont typeface="Wingdings" pitchFamily="2" charset="2"/>
              <a:buChar char="§"/>
            </a:pPr>
            <a:r>
              <a:rPr lang="en-US" sz="3600" dirty="0">
                <a:solidFill>
                  <a:srgbClr val="FFFFFF"/>
                </a:solidFill>
                <a:latin typeface="KG Blank Space Solid" panose="02000000000000000000" pitchFamily="2" charset="77"/>
              </a:rPr>
              <a:t>Participate on the Mats</a:t>
            </a:r>
          </a:p>
          <a:p>
            <a:pPr>
              <a:lnSpc>
                <a:spcPct val="150000"/>
              </a:lnSpc>
              <a:buClr>
                <a:schemeClr val="bg1"/>
              </a:buClr>
              <a:buFont typeface="Wingdings" pitchFamily="2" charset="2"/>
              <a:buChar char="§"/>
            </a:pPr>
            <a:r>
              <a:rPr lang="en-US" sz="3600" dirty="0">
                <a:solidFill>
                  <a:srgbClr val="FFFFFF"/>
                </a:solidFill>
                <a:latin typeface="KG Blank Space Solid" panose="02000000000000000000" pitchFamily="2" charset="77"/>
              </a:rPr>
              <a:t>Read A-Frames</a:t>
            </a:r>
          </a:p>
          <a:p>
            <a:pPr>
              <a:lnSpc>
                <a:spcPct val="150000"/>
              </a:lnSpc>
              <a:buClr>
                <a:schemeClr val="bg1"/>
              </a:buClr>
              <a:buFont typeface="Wingdings" pitchFamily="2" charset="2"/>
              <a:buChar char="§"/>
            </a:pPr>
            <a:r>
              <a:rPr lang="en-US" sz="3600" dirty="0">
                <a:solidFill>
                  <a:srgbClr val="FFFFFF"/>
                </a:solidFill>
                <a:latin typeface="KG Blank Space Solid" panose="02000000000000000000" pitchFamily="2" charset="77"/>
              </a:rPr>
              <a:t>Encourage all stations</a:t>
            </a:r>
          </a:p>
          <a:p>
            <a:pPr>
              <a:lnSpc>
                <a:spcPct val="150000"/>
              </a:lnSpc>
              <a:buClr>
                <a:schemeClr val="bg1"/>
              </a:buClr>
              <a:buFont typeface="Wingdings" pitchFamily="2" charset="2"/>
              <a:buChar char="§"/>
            </a:pPr>
            <a:r>
              <a:rPr lang="en-US" sz="3600" dirty="0">
                <a:solidFill>
                  <a:srgbClr val="FFFFFF"/>
                </a:solidFill>
                <a:latin typeface="KG Blank Space Solid" panose="02000000000000000000" pitchFamily="2" charset="77"/>
              </a:rPr>
              <a:t>Encourage modeling &amp; descriptive language</a:t>
            </a:r>
          </a:p>
        </p:txBody>
      </p:sp>
      <p:sp>
        <p:nvSpPr>
          <p:cNvPr id="21" name="Rectangle 20">
            <a:extLst>
              <a:ext uri="{FF2B5EF4-FFF2-40B4-BE49-F238E27FC236}">
                <a16:creationId xmlns:a16="http://schemas.microsoft.com/office/drawing/2014/main" id="{D1EAD543-1503-4630-AAE6-E315D68A5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669331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86EEAC6-011F-4499-ACFF-2FDC742D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6970F14D-B6E6-40EA-96B4-4E18D0CF9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DCBC18D-3FD2-A84D-B2E7-5E6EF6FCC9A6}"/>
              </a:ext>
            </a:extLst>
          </p:cNvPr>
          <p:cNvSpPr>
            <a:spLocks noGrp="1"/>
          </p:cNvSpPr>
          <p:nvPr>
            <p:ph type="title"/>
          </p:nvPr>
        </p:nvSpPr>
        <p:spPr>
          <a:xfrm>
            <a:off x="0" y="3688728"/>
            <a:ext cx="3443591" cy="2296020"/>
          </a:xfrm>
        </p:spPr>
        <p:txBody>
          <a:bodyPr vert="horz" lIns="91440" tIns="45720" rIns="91440" bIns="45720" rtlCol="0" anchor="ctr">
            <a:normAutofit/>
          </a:bodyPr>
          <a:lstStyle/>
          <a:p>
            <a:r>
              <a:rPr lang="en-US" sz="4800">
                <a:latin typeface="KG Blank Space Sketch" panose="02000000000000000000" pitchFamily="2" charset="77"/>
              </a:rPr>
              <a:t>Children’s Role</a:t>
            </a:r>
          </a:p>
        </p:txBody>
      </p:sp>
      <p:sp>
        <p:nvSpPr>
          <p:cNvPr id="10" name="Content Placeholder 9">
            <a:extLst>
              <a:ext uri="{FF2B5EF4-FFF2-40B4-BE49-F238E27FC236}">
                <a16:creationId xmlns:a16="http://schemas.microsoft.com/office/drawing/2014/main" id="{CE0B16E5-95B8-4CE6-B6F9-8C1866AC9A39}"/>
              </a:ext>
            </a:extLst>
          </p:cNvPr>
          <p:cNvSpPr>
            <a:spLocks noGrp="1"/>
          </p:cNvSpPr>
          <p:nvPr>
            <p:ph idx="1"/>
          </p:nvPr>
        </p:nvSpPr>
        <p:spPr>
          <a:xfrm>
            <a:off x="3657600" y="864108"/>
            <a:ext cx="3975651" cy="5120640"/>
          </a:xfrm>
        </p:spPr>
        <p:txBody>
          <a:bodyPr vert="horz" lIns="91440" tIns="45720" rIns="91440" bIns="45720" rtlCol="0" anchor="ctr">
            <a:normAutofit/>
          </a:bodyPr>
          <a:lstStyle/>
          <a:p>
            <a:pPr>
              <a:lnSpc>
                <a:spcPct val="150000"/>
              </a:lnSpc>
            </a:pPr>
            <a:r>
              <a:rPr lang="en-US" sz="2800" dirty="0">
                <a:latin typeface="KG Blank Space Solid" panose="02000000000000000000" pitchFamily="2" charset="77"/>
              </a:rPr>
              <a:t>Initiate</a:t>
            </a:r>
          </a:p>
          <a:p>
            <a:pPr>
              <a:lnSpc>
                <a:spcPct val="150000"/>
              </a:lnSpc>
            </a:pPr>
            <a:r>
              <a:rPr lang="en-US" sz="2800" dirty="0">
                <a:latin typeface="KG Blank Space Solid" panose="02000000000000000000" pitchFamily="2" charset="77"/>
              </a:rPr>
              <a:t>Have FUN</a:t>
            </a:r>
          </a:p>
          <a:p>
            <a:pPr>
              <a:lnSpc>
                <a:spcPct val="150000"/>
              </a:lnSpc>
            </a:pPr>
            <a:r>
              <a:rPr lang="en-US" sz="2800" dirty="0">
                <a:latin typeface="KG Blank Space Solid" panose="02000000000000000000" pitchFamily="2" charset="77"/>
              </a:rPr>
              <a:t>Learning</a:t>
            </a:r>
          </a:p>
          <a:p>
            <a:pPr>
              <a:lnSpc>
                <a:spcPct val="150000"/>
              </a:lnSpc>
            </a:pPr>
            <a:r>
              <a:rPr lang="en-US" sz="2800" dirty="0">
                <a:latin typeface="KG Blank Space Solid" panose="02000000000000000000" pitchFamily="2" charset="77"/>
              </a:rPr>
              <a:t>Sharing</a:t>
            </a:r>
          </a:p>
          <a:p>
            <a:pPr>
              <a:lnSpc>
                <a:spcPct val="150000"/>
              </a:lnSpc>
            </a:pPr>
            <a:r>
              <a:rPr lang="en-US" sz="2800" dirty="0">
                <a:latin typeface="KG Blank Space Solid" panose="02000000000000000000" pitchFamily="2" charset="77"/>
              </a:rPr>
              <a:t>Exploring</a:t>
            </a:r>
          </a:p>
          <a:p>
            <a:endParaRPr lang="en-US" sz="2400" dirty="0">
              <a:latin typeface="KG Blank Space Solid" panose="02000000000000000000" pitchFamily="2" charset="77"/>
            </a:endParaRPr>
          </a:p>
        </p:txBody>
      </p:sp>
      <p:pic>
        <p:nvPicPr>
          <p:cNvPr id="8" name="Content Placeholder 4" descr="20140201_094019.jpg">
            <a:extLst>
              <a:ext uri="{FF2B5EF4-FFF2-40B4-BE49-F238E27FC236}">
                <a16:creationId xmlns:a16="http://schemas.microsoft.com/office/drawing/2014/main" id="{770D3FA9-5EB3-4146-8E4F-8686718008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521" b="-3"/>
          <a:stretch/>
        </p:blipFill>
        <p:spPr>
          <a:xfrm>
            <a:off x="7818120" y="758952"/>
            <a:ext cx="3617432" cy="5330952"/>
          </a:xfrm>
          <a:prstGeom prst="rect">
            <a:avLst/>
          </a:prstGeom>
        </p:spPr>
      </p:pic>
    </p:spTree>
    <p:extLst>
      <p:ext uri="{BB962C8B-B14F-4D97-AF65-F5344CB8AC3E}">
        <p14:creationId xmlns:p14="http://schemas.microsoft.com/office/powerpoint/2010/main" val="42231091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B64C5F1-ABA7-2348-B059-4262C72ECE58}"/>
              </a:ext>
            </a:extLst>
          </p:cNvPr>
          <p:cNvSpPr>
            <a:spLocks noGrp="1"/>
          </p:cNvSpPr>
          <p:nvPr>
            <p:ph type="title"/>
          </p:nvPr>
        </p:nvSpPr>
        <p:spPr>
          <a:xfrm>
            <a:off x="226025" y="3816626"/>
            <a:ext cx="3431575" cy="2279374"/>
          </a:xfrm>
        </p:spPr>
        <p:txBody>
          <a:bodyPr>
            <a:normAutofit/>
          </a:bodyPr>
          <a:lstStyle/>
          <a:p>
            <a:br>
              <a:rPr lang="en-US" sz="4800">
                <a:latin typeface="KG Blank Space Sketch" panose="02000000000000000000" pitchFamily="2" charset="77"/>
              </a:rPr>
            </a:br>
            <a:r>
              <a:rPr lang="en-US" sz="4800">
                <a:latin typeface="KG Blank Space Sketch" panose="02000000000000000000" pitchFamily="2" charset="77"/>
              </a:rPr>
              <a:t>Between Events</a:t>
            </a:r>
          </a:p>
        </p:txBody>
      </p:sp>
      <p:sp>
        <p:nvSpPr>
          <p:cNvPr id="3" name="Content Placeholder 2">
            <a:extLst>
              <a:ext uri="{FF2B5EF4-FFF2-40B4-BE49-F238E27FC236}">
                <a16:creationId xmlns:a16="http://schemas.microsoft.com/office/drawing/2014/main" id="{416E7CC4-74C2-2D44-AC61-11CC05CCA346}"/>
              </a:ext>
            </a:extLst>
          </p:cNvPr>
          <p:cNvSpPr>
            <a:spLocks noGrp="1"/>
          </p:cNvSpPr>
          <p:nvPr>
            <p:ph idx="1"/>
          </p:nvPr>
        </p:nvSpPr>
        <p:spPr>
          <a:xfrm>
            <a:off x="4563140" y="762000"/>
            <a:ext cx="6627377" cy="4501442"/>
          </a:xfrm>
        </p:spPr>
        <p:txBody>
          <a:bodyPr>
            <a:noAutofit/>
          </a:bodyPr>
          <a:lstStyle/>
          <a:p>
            <a:pPr>
              <a:lnSpc>
                <a:spcPct val="150000"/>
              </a:lnSpc>
              <a:buFont typeface="Wingdings" pitchFamily="2" charset="2"/>
              <a:buChar char="§"/>
            </a:pPr>
            <a:r>
              <a:rPr lang="en-US" sz="4800" dirty="0">
                <a:latin typeface="KG Blank Space Solid" panose="02000000000000000000" pitchFamily="2" charset="77"/>
              </a:rPr>
              <a:t>Volunteer Break</a:t>
            </a:r>
          </a:p>
          <a:p>
            <a:pPr>
              <a:lnSpc>
                <a:spcPct val="150000"/>
              </a:lnSpc>
              <a:buFont typeface="Wingdings" pitchFamily="2" charset="2"/>
              <a:buChar char="§"/>
            </a:pPr>
            <a:r>
              <a:rPr lang="en-US" sz="4800" dirty="0">
                <a:latin typeface="KG Blank Space Solid" panose="02000000000000000000" pitchFamily="2" charset="77"/>
              </a:rPr>
              <a:t>Sanitize Blocks</a:t>
            </a:r>
          </a:p>
          <a:p>
            <a:pPr>
              <a:lnSpc>
                <a:spcPct val="150000"/>
              </a:lnSpc>
              <a:buFont typeface="Wingdings" pitchFamily="2" charset="2"/>
              <a:buChar char="§"/>
            </a:pPr>
            <a:r>
              <a:rPr lang="en-US" sz="4800" dirty="0">
                <a:latin typeface="KG Blank Space Solid" panose="02000000000000000000" pitchFamily="2" charset="77"/>
              </a:rPr>
              <a:t>Refresh Blocks</a:t>
            </a:r>
          </a:p>
        </p:txBody>
      </p:sp>
      <p:sp>
        <p:nvSpPr>
          <p:cNvPr id="12" name="Freeform: Shape 11">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582332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EDBA180-F7F5-43E0-B455-5FC16E257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CA42AC7-0102-4C6B-A360-D98DDCD5D0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8874233" cy="5334001"/>
          </a:xfrm>
          <a:custGeom>
            <a:avLst/>
            <a:gdLst>
              <a:gd name="connsiteX0" fmla="*/ 0 w 8874233"/>
              <a:gd name="connsiteY0" fmla="*/ 0 h 5334001"/>
              <a:gd name="connsiteX1" fmla="*/ 1126566 w 8874233"/>
              <a:gd name="connsiteY1" fmla="*/ 0 h 5334001"/>
              <a:gd name="connsiteX2" fmla="*/ 7534656 w 8874233"/>
              <a:gd name="connsiteY2" fmla="*/ 0 h 5334001"/>
              <a:gd name="connsiteX3" fmla="*/ 8874233 w 8874233"/>
              <a:gd name="connsiteY3" fmla="*/ 0 h 5334001"/>
              <a:gd name="connsiteX4" fmla="*/ 7858591 w 8874233"/>
              <a:gd name="connsiteY4" fmla="*/ 5334001 h 5334001"/>
              <a:gd name="connsiteX5" fmla="*/ 7534656 w 8874233"/>
              <a:gd name="connsiteY5" fmla="*/ 5334001 h 5334001"/>
              <a:gd name="connsiteX6" fmla="*/ 590 w 8874233"/>
              <a:gd name="connsiteY6" fmla="*/ 5334001 h 5334001"/>
              <a:gd name="connsiteX7" fmla="*/ 0 w 8874233"/>
              <a:gd name="connsiteY7" fmla="*/ 5334001 h 533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4233" h="5334001">
                <a:moveTo>
                  <a:pt x="0" y="0"/>
                </a:moveTo>
                <a:lnTo>
                  <a:pt x="1126566" y="0"/>
                </a:lnTo>
                <a:lnTo>
                  <a:pt x="7534656" y="0"/>
                </a:lnTo>
                <a:lnTo>
                  <a:pt x="8874233" y="0"/>
                </a:lnTo>
                <a:lnTo>
                  <a:pt x="7858591" y="5334001"/>
                </a:lnTo>
                <a:lnTo>
                  <a:pt x="7534656" y="5334001"/>
                </a:lnTo>
                <a:lnTo>
                  <a:pt x="590"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B64C5F1-ABA7-2348-B059-4262C72ECE58}"/>
              </a:ext>
            </a:extLst>
          </p:cNvPr>
          <p:cNvSpPr>
            <a:spLocks noGrp="1"/>
          </p:cNvSpPr>
          <p:nvPr>
            <p:ph type="title"/>
          </p:nvPr>
        </p:nvSpPr>
        <p:spPr>
          <a:xfrm>
            <a:off x="8189843" y="758953"/>
            <a:ext cx="3457241" cy="5330952"/>
          </a:xfrm>
        </p:spPr>
        <p:txBody>
          <a:bodyPr anchor="b">
            <a:normAutofit/>
          </a:bodyPr>
          <a:lstStyle/>
          <a:p>
            <a:pPr algn="r"/>
            <a:r>
              <a:rPr lang="en-US" sz="4800">
                <a:solidFill>
                  <a:schemeClr val="accent1"/>
                </a:solidFill>
                <a:latin typeface="KG Blank Space Sketch" panose="02000000000000000000" pitchFamily="2" charset="77"/>
              </a:rPr>
              <a:t>Packing Up </a:t>
            </a:r>
            <a:br>
              <a:rPr lang="en-US" sz="4800">
                <a:solidFill>
                  <a:schemeClr val="accent1"/>
                </a:solidFill>
                <a:latin typeface="KG Blank Space Sketch" panose="02000000000000000000" pitchFamily="2" charset="77"/>
              </a:rPr>
            </a:br>
            <a:r>
              <a:rPr lang="en-US" sz="4800">
                <a:solidFill>
                  <a:schemeClr val="accent1"/>
                </a:solidFill>
                <a:latin typeface="KG Blank Space Sketch" panose="02000000000000000000" pitchFamily="2" charset="77"/>
              </a:rPr>
              <a:t>Exhibit</a:t>
            </a:r>
          </a:p>
        </p:txBody>
      </p:sp>
      <p:sp>
        <p:nvSpPr>
          <p:cNvPr id="3" name="Content Placeholder 2">
            <a:extLst>
              <a:ext uri="{FF2B5EF4-FFF2-40B4-BE49-F238E27FC236}">
                <a16:creationId xmlns:a16="http://schemas.microsoft.com/office/drawing/2014/main" id="{416E7CC4-74C2-2D44-AC61-11CC05CCA346}"/>
              </a:ext>
            </a:extLst>
          </p:cNvPr>
          <p:cNvSpPr>
            <a:spLocks noGrp="1"/>
          </p:cNvSpPr>
          <p:nvPr>
            <p:ph idx="1"/>
          </p:nvPr>
        </p:nvSpPr>
        <p:spPr>
          <a:xfrm>
            <a:off x="643467" y="864108"/>
            <a:ext cx="8087578" cy="5120640"/>
          </a:xfrm>
        </p:spPr>
        <p:txBody>
          <a:bodyPr>
            <a:normAutofit/>
          </a:bodyPr>
          <a:lstStyle/>
          <a:p>
            <a:pPr>
              <a:buClr>
                <a:schemeClr val="bg1"/>
              </a:buClr>
              <a:buFont typeface="Wingdings" pitchFamily="2" charset="2"/>
              <a:buChar char="§"/>
            </a:pPr>
            <a:r>
              <a:rPr lang="en-US" sz="3600" dirty="0">
                <a:solidFill>
                  <a:srgbClr val="FFFFFF"/>
                </a:solidFill>
                <a:latin typeface="KG Blank Space Solid" panose="02000000000000000000" pitchFamily="2" charset="77"/>
              </a:rPr>
              <a:t>Retrieve Bags</a:t>
            </a:r>
          </a:p>
          <a:p>
            <a:pPr>
              <a:buClr>
                <a:schemeClr val="bg1"/>
              </a:buClr>
              <a:buFont typeface="Wingdings" pitchFamily="2" charset="2"/>
              <a:buChar char="§"/>
            </a:pPr>
            <a:r>
              <a:rPr lang="en-US" sz="3600" dirty="0">
                <a:solidFill>
                  <a:srgbClr val="FFFFFF"/>
                </a:solidFill>
                <a:latin typeface="KG Blank Space Solid" panose="02000000000000000000" pitchFamily="2" charset="77"/>
              </a:rPr>
              <a:t>Sanitize Blocks</a:t>
            </a:r>
          </a:p>
          <a:p>
            <a:pPr>
              <a:buClr>
                <a:schemeClr val="bg1"/>
              </a:buClr>
              <a:buFont typeface="Wingdings" pitchFamily="2" charset="2"/>
              <a:buChar char="§"/>
            </a:pPr>
            <a:r>
              <a:rPr lang="en-US" sz="3600" dirty="0">
                <a:solidFill>
                  <a:srgbClr val="FFFFFF"/>
                </a:solidFill>
                <a:latin typeface="KG Blank Space Solid" panose="02000000000000000000" pitchFamily="2" charset="77"/>
              </a:rPr>
              <a:t>Pack up blocks</a:t>
            </a:r>
          </a:p>
          <a:p>
            <a:pPr>
              <a:buClr>
                <a:schemeClr val="bg1"/>
              </a:buClr>
              <a:buFont typeface="Wingdings" pitchFamily="2" charset="2"/>
              <a:buChar char="§"/>
            </a:pPr>
            <a:r>
              <a:rPr lang="en-US" sz="3600" dirty="0">
                <a:solidFill>
                  <a:srgbClr val="FFFFFF"/>
                </a:solidFill>
                <a:latin typeface="KG Blank Space Solid" panose="02000000000000000000" pitchFamily="2" charset="77"/>
              </a:rPr>
              <a:t>Swiffer Mats</a:t>
            </a:r>
          </a:p>
          <a:p>
            <a:pPr>
              <a:buClr>
                <a:schemeClr val="bg1"/>
              </a:buClr>
              <a:buFont typeface="Wingdings" pitchFamily="2" charset="2"/>
              <a:buChar char="§"/>
            </a:pPr>
            <a:r>
              <a:rPr lang="en-US" sz="3600" dirty="0">
                <a:solidFill>
                  <a:srgbClr val="FFFFFF"/>
                </a:solidFill>
                <a:latin typeface="KG Blank Space Solid" panose="02000000000000000000" pitchFamily="2" charset="77"/>
              </a:rPr>
              <a:t>Repack ‘Open Me First’ Box</a:t>
            </a:r>
          </a:p>
          <a:p>
            <a:pPr>
              <a:buClr>
                <a:schemeClr val="bg1"/>
              </a:buClr>
              <a:buFont typeface="Wingdings" pitchFamily="2" charset="2"/>
              <a:buChar char="§"/>
            </a:pPr>
            <a:r>
              <a:rPr lang="en-US" sz="3600" dirty="0">
                <a:solidFill>
                  <a:srgbClr val="FFFFFF"/>
                </a:solidFill>
                <a:latin typeface="KG Blank Space Solid" panose="02000000000000000000" pitchFamily="2" charset="77"/>
              </a:rPr>
              <a:t>Load Exhibit</a:t>
            </a:r>
          </a:p>
          <a:p>
            <a:pPr>
              <a:buClr>
                <a:schemeClr val="bg1"/>
              </a:buClr>
              <a:buFont typeface="Wingdings" pitchFamily="2" charset="2"/>
              <a:buChar char="§"/>
            </a:pPr>
            <a:r>
              <a:rPr lang="en-US" sz="3600" dirty="0">
                <a:solidFill>
                  <a:srgbClr val="FFFFFF"/>
                </a:solidFill>
                <a:latin typeface="KG Blank Space Solid" panose="02000000000000000000" pitchFamily="2" charset="77"/>
              </a:rPr>
              <a:t>Turn in Feedback Forms</a:t>
            </a:r>
          </a:p>
        </p:txBody>
      </p:sp>
      <p:sp>
        <p:nvSpPr>
          <p:cNvPr id="21" name="Rectangle 20">
            <a:extLst>
              <a:ext uri="{FF2B5EF4-FFF2-40B4-BE49-F238E27FC236}">
                <a16:creationId xmlns:a16="http://schemas.microsoft.com/office/drawing/2014/main" id="{D1EAD543-1503-4630-AAE6-E315D68A5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885882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416E7CC4-74C2-2D44-AC61-11CC05CCA346}"/>
              </a:ext>
            </a:extLst>
          </p:cNvPr>
          <p:cNvSpPr>
            <a:spLocks noGrp="1"/>
          </p:cNvSpPr>
          <p:nvPr>
            <p:ph idx="1"/>
          </p:nvPr>
        </p:nvSpPr>
        <p:spPr>
          <a:xfrm>
            <a:off x="1264150" y="490727"/>
            <a:ext cx="7075178" cy="5876543"/>
          </a:xfrm>
        </p:spPr>
        <p:txBody>
          <a:bodyPr>
            <a:normAutofit/>
          </a:bodyPr>
          <a:lstStyle/>
          <a:p>
            <a:pPr>
              <a:spcAft>
                <a:spcPts val="1800"/>
              </a:spcAft>
              <a:buFont typeface="Wingdings" pitchFamily="2" charset="2"/>
              <a:buChar char="§"/>
            </a:pPr>
            <a:r>
              <a:rPr lang="en-US" sz="3200" dirty="0">
                <a:solidFill>
                  <a:schemeClr val="tx1">
                    <a:lumMod val="50000"/>
                    <a:lumOff val="50000"/>
                  </a:schemeClr>
                </a:solidFill>
                <a:latin typeface="KG Blank Space Solid" panose="02000000000000000000" pitchFamily="2" charset="77"/>
              </a:rPr>
              <a:t>Socks and Blocks</a:t>
            </a:r>
          </a:p>
          <a:p>
            <a:pPr>
              <a:spcAft>
                <a:spcPts val="1800"/>
              </a:spcAft>
              <a:buFont typeface="Wingdings" pitchFamily="2" charset="2"/>
              <a:buChar char="§"/>
            </a:pPr>
            <a:r>
              <a:rPr lang="en-US" sz="3200" dirty="0">
                <a:solidFill>
                  <a:schemeClr val="tx1">
                    <a:lumMod val="50000"/>
                    <a:lumOff val="50000"/>
                  </a:schemeClr>
                </a:solidFill>
                <a:latin typeface="KG Blank Space Solid" panose="02000000000000000000" pitchFamily="2" charset="77"/>
              </a:rPr>
              <a:t>No drop-offs</a:t>
            </a:r>
          </a:p>
          <a:p>
            <a:pPr>
              <a:spcAft>
                <a:spcPts val="1800"/>
              </a:spcAft>
              <a:buFont typeface="Wingdings" pitchFamily="2" charset="2"/>
              <a:buChar char="§"/>
            </a:pPr>
            <a:r>
              <a:rPr lang="en-US" sz="3200" dirty="0">
                <a:solidFill>
                  <a:schemeClr val="tx1">
                    <a:lumMod val="50000"/>
                    <a:lumOff val="50000"/>
                  </a:schemeClr>
                </a:solidFill>
                <a:latin typeface="KG Blank Space Solid" panose="02000000000000000000" pitchFamily="2" charset="77"/>
              </a:rPr>
              <a:t>Read banners and signs</a:t>
            </a:r>
          </a:p>
          <a:p>
            <a:pPr>
              <a:spcAft>
                <a:spcPts val="1800"/>
              </a:spcAft>
              <a:buFont typeface="Wingdings" pitchFamily="2" charset="2"/>
              <a:buChar char="§"/>
            </a:pPr>
            <a:r>
              <a:rPr lang="en-US" sz="3200" dirty="0">
                <a:solidFill>
                  <a:schemeClr val="tx1">
                    <a:lumMod val="50000"/>
                    <a:lumOff val="50000"/>
                  </a:schemeClr>
                </a:solidFill>
                <a:latin typeface="KG Blank Space Solid" panose="02000000000000000000" pitchFamily="2" charset="77"/>
              </a:rPr>
              <a:t>Encourage adults to read information banners</a:t>
            </a:r>
          </a:p>
          <a:p>
            <a:pPr>
              <a:spcAft>
                <a:spcPts val="1800"/>
              </a:spcAft>
              <a:buFont typeface="Wingdings" pitchFamily="2" charset="2"/>
              <a:buChar char="§"/>
            </a:pPr>
            <a:r>
              <a:rPr lang="en-US" sz="3200" dirty="0">
                <a:solidFill>
                  <a:schemeClr val="tx1">
                    <a:lumMod val="50000"/>
                    <a:lumOff val="50000"/>
                  </a:schemeClr>
                </a:solidFill>
                <a:latin typeface="KG Blank Space Solid" panose="02000000000000000000" pitchFamily="2" charset="77"/>
              </a:rPr>
              <a:t>Feedback Card</a:t>
            </a:r>
            <a:endParaRPr lang="en-US" sz="3200" dirty="0"/>
          </a:p>
        </p:txBody>
      </p:sp>
      <p:sp>
        <p:nvSpPr>
          <p:cNvPr id="21" name="Freeform: Shape 20">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B64C5F1-ABA7-2348-B059-4262C72ECE58}"/>
              </a:ext>
            </a:extLst>
          </p:cNvPr>
          <p:cNvSpPr>
            <a:spLocks noGrp="1"/>
          </p:cNvSpPr>
          <p:nvPr>
            <p:ph type="title"/>
          </p:nvPr>
        </p:nvSpPr>
        <p:spPr>
          <a:xfrm>
            <a:off x="8130209" y="3428998"/>
            <a:ext cx="3957241" cy="3126520"/>
          </a:xfrm>
        </p:spPr>
        <p:txBody>
          <a:bodyPr>
            <a:normAutofit/>
          </a:bodyPr>
          <a:lstStyle/>
          <a:p>
            <a:pPr algn="r"/>
            <a:r>
              <a:rPr lang="en-US" sz="4800">
                <a:latin typeface="KG Blank Space Sketch" panose="02000000000000000000" pitchFamily="2" charset="77"/>
              </a:rPr>
              <a:t>Reminders</a:t>
            </a:r>
          </a:p>
        </p:txBody>
      </p:sp>
    </p:spTree>
    <p:extLst>
      <p:ext uri="{BB962C8B-B14F-4D97-AF65-F5344CB8AC3E}">
        <p14:creationId xmlns:p14="http://schemas.microsoft.com/office/powerpoint/2010/main" val="18497672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7" name="Rectangle 16">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8">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B64C5F1-ABA7-2348-B059-4262C72ECE58}"/>
              </a:ext>
            </a:extLst>
          </p:cNvPr>
          <p:cNvSpPr>
            <a:spLocks noGrp="1"/>
          </p:cNvSpPr>
          <p:nvPr>
            <p:ph type="title"/>
          </p:nvPr>
        </p:nvSpPr>
        <p:spPr>
          <a:xfrm>
            <a:off x="246505" y="2834640"/>
            <a:ext cx="4149220" cy="3255264"/>
          </a:xfrm>
        </p:spPr>
        <p:txBody>
          <a:bodyPr vert="horz" lIns="91440" tIns="45720" rIns="91440" bIns="45720" rtlCol="0" anchor="b">
            <a:normAutofit/>
          </a:bodyPr>
          <a:lstStyle/>
          <a:p>
            <a:r>
              <a:rPr lang="en-US" sz="6000" spc="-100">
                <a:latin typeface="KG Blank Space Sketch" panose="02000000000000000000" pitchFamily="2" charset="77"/>
              </a:rPr>
              <a:t>Volunteer Arrival</a:t>
            </a:r>
          </a:p>
        </p:txBody>
      </p:sp>
      <p:pic>
        <p:nvPicPr>
          <p:cNvPr id="10" name="Content Placeholder 6" descr="volunteer orientation.jpg">
            <a:extLst>
              <a:ext uri="{FF2B5EF4-FFF2-40B4-BE49-F238E27FC236}">
                <a16:creationId xmlns:a16="http://schemas.microsoft.com/office/drawing/2014/main" id="{B7DA627C-88FC-A844-BE16-97622FC93CB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10416" b="1"/>
          <a:stretch/>
        </p:blipFill>
        <p:spPr>
          <a:xfrm>
            <a:off x="5120640" y="759599"/>
            <a:ext cx="6367271" cy="5330650"/>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
        <p:nvSpPr>
          <p:cNvPr id="21" name="Rectangle 20">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248048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0" name="Rectangle 19">
            <a:extLst>
              <a:ext uri="{FF2B5EF4-FFF2-40B4-BE49-F238E27FC236}">
                <a16:creationId xmlns:a16="http://schemas.microsoft.com/office/drawing/2014/main" id="{B607A0AB-7A2D-44AF-B876-9655821A7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5EC393D-764C-4624-9871-BD5C73281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33DBF3BA-5F70-EF41-8998-F2B0166275DD}"/>
              </a:ext>
            </a:extLst>
          </p:cNvPr>
          <p:cNvSpPr txBox="1"/>
          <p:nvPr/>
        </p:nvSpPr>
        <p:spPr>
          <a:xfrm>
            <a:off x="274075" y="1720934"/>
            <a:ext cx="4247268" cy="3255264"/>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7200" spc="-100">
                <a:solidFill>
                  <a:srgbClr val="FFFFFF"/>
                </a:solidFill>
                <a:latin typeface="KG Blank Space Sketch" panose="02000000000000000000" pitchFamily="2" charset="77"/>
                <a:ea typeface="+mj-ea"/>
                <a:cs typeface="+mj-cs"/>
              </a:rPr>
              <a:t>Ready </a:t>
            </a:r>
          </a:p>
          <a:p>
            <a:pPr algn="ctr" defTabSz="914400">
              <a:lnSpc>
                <a:spcPct val="90000"/>
              </a:lnSpc>
              <a:spcBef>
                <a:spcPct val="0"/>
              </a:spcBef>
              <a:spcAft>
                <a:spcPts val="600"/>
              </a:spcAft>
            </a:pPr>
            <a:r>
              <a:rPr lang="en-US" sz="7200" spc="-100">
                <a:solidFill>
                  <a:srgbClr val="FFFFFF"/>
                </a:solidFill>
                <a:latin typeface="KG Blank Space Sketch" panose="02000000000000000000" pitchFamily="2" charset="77"/>
                <a:ea typeface="+mj-ea"/>
                <a:cs typeface="+mj-cs"/>
              </a:rPr>
              <a:t>for </a:t>
            </a:r>
          </a:p>
          <a:p>
            <a:pPr algn="ctr" defTabSz="914400">
              <a:lnSpc>
                <a:spcPct val="90000"/>
              </a:lnSpc>
              <a:spcBef>
                <a:spcPct val="0"/>
              </a:spcBef>
              <a:spcAft>
                <a:spcPts val="600"/>
              </a:spcAft>
            </a:pPr>
            <a:r>
              <a:rPr lang="en-US" sz="7200" spc="-100">
                <a:solidFill>
                  <a:srgbClr val="FFFFFF"/>
                </a:solidFill>
                <a:latin typeface="KG Blank Space Sketch" panose="02000000000000000000" pitchFamily="2" charset="77"/>
                <a:ea typeface="+mj-ea"/>
                <a:cs typeface="+mj-cs"/>
              </a:rPr>
              <a:t>FUN</a:t>
            </a:r>
          </a:p>
        </p:txBody>
      </p:sp>
      <p:pic>
        <p:nvPicPr>
          <p:cNvPr id="8" name="Picture 7" descr="A picture containing person, child, boy, little&#10;&#10;Description automatically generated">
            <a:extLst>
              <a:ext uri="{FF2B5EF4-FFF2-40B4-BE49-F238E27FC236}">
                <a16:creationId xmlns:a16="http://schemas.microsoft.com/office/drawing/2014/main" id="{47A3FEE3-81D6-0043-8567-B4D07A4590F1}"/>
              </a:ext>
            </a:extLst>
          </p:cNvPr>
          <p:cNvPicPr>
            <a:picLocks noChangeAspect="1"/>
          </p:cNvPicPr>
          <p:nvPr/>
        </p:nvPicPr>
        <p:blipFill rotWithShape="1">
          <a:blip r:embed="rId3"/>
          <a:srcRect l="9667" r="5287" b="-3"/>
          <a:stretch/>
        </p:blipFill>
        <p:spPr>
          <a:xfrm>
            <a:off x="5120640" y="758952"/>
            <a:ext cx="3366210" cy="5330952"/>
          </a:xfrm>
          <a:prstGeom prst="rect">
            <a:avLst/>
          </a:prstGeom>
        </p:spPr>
      </p:pic>
      <p:pic>
        <p:nvPicPr>
          <p:cNvPr id="11" name="Picture 10" descr="A group of people sitting at a table&#10;&#10;Description automatically generated">
            <a:extLst>
              <a:ext uri="{FF2B5EF4-FFF2-40B4-BE49-F238E27FC236}">
                <a16:creationId xmlns:a16="http://schemas.microsoft.com/office/drawing/2014/main" id="{68973BC0-8F58-224A-94BA-E1AE521F3349}"/>
              </a:ext>
            </a:extLst>
          </p:cNvPr>
          <p:cNvPicPr>
            <a:picLocks noChangeAspect="1"/>
          </p:cNvPicPr>
          <p:nvPr/>
        </p:nvPicPr>
        <p:blipFill rotWithShape="1">
          <a:blip r:embed="rId4"/>
          <a:srcRect t="17372" r="3" b="14707"/>
          <a:stretch/>
        </p:blipFill>
        <p:spPr>
          <a:xfrm>
            <a:off x="8647713" y="768096"/>
            <a:ext cx="2849304" cy="2580470"/>
          </a:xfrm>
          <a:prstGeom prst="rect">
            <a:avLst/>
          </a:prstGeom>
        </p:spPr>
      </p:pic>
      <p:pic>
        <p:nvPicPr>
          <p:cNvPr id="5" name="Picture 4" descr="A picture containing person, child, building, outdoor&#10;&#10;Description automatically generated">
            <a:extLst>
              <a:ext uri="{FF2B5EF4-FFF2-40B4-BE49-F238E27FC236}">
                <a16:creationId xmlns:a16="http://schemas.microsoft.com/office/drawing/2014/main" id="{C99024DF-CB26-0349-A409-D54F2C57548C}"/>
              </a:ext>
            </a:extLst>
          </p:cNvPr>
          <p:cNvPicPr>
            <a:picLocks noChangeAspect="1"/>
          </p:cNvPicPr>
          <p:nvPr/>
        </p:nvPicPr>
        <p:blipFill rotWithShape="1">
          <a:blip r:embed="rId5"/>
          <a:srcRect t="3857" r="-7" b="-7"/>
          <a:stretch/>
        </p:blipFill>
        <p:spPr>
          <a:xfrm>
            <a:off x="8647725" y="3509434"/>
            <a:ext cx="2840191" cy="2580470"/>
          </a:xfrm>
          <a:prstGeom prst="rect">
            <a:avLst/>
          </a:prstGeom>
        </p:spPr>
      </p:pic>
      <p:sp>
        <p:nvSpPr>
          <p:cNvPr id="24" name="Rectangle 23">
            <a:extLst>
              <a:ext uri="{FF2B5EF4-FFF2-40B4-BE49-F238E27FC236}">
                <a16:creationId xmlns:a16="http://schemas.microsoft.com/office/drawing/2014/main" id="{3672D4B7-46FC-4C20-9A40-1C07C2F04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30062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416E7CC4-74C2-2D44-AC61-11CC05CCA346}"/>
              </a:ext>
            </a:extLst>
          </p:cNvPr>
          <p:cNvSpPr>
            <a:spLocks noGrp="1"/>
          </p:cNvSpPr>
          <p:nvPr>
            <p:ph idx="1"/>
          </p:nvPr>
        </p:nvSpPr>
        <p:spPr>
          <a:xfrm>
            <a:off x="997901" y="490727"/>
            <a:ext cx="7621165" cy="5876543"/>
          </a:xfrm>
        </p:spPr>
        <p:txBody>
          <a:bodyPr>
            <a:normAutofit/>
          </a:bodyPr>
          <a:lstStyle/>
          <a:p>
            <a:pPr>
              <a:spcAft>
                <a:spcPts val="1800"/>
              </a:spcAft>
              <a:buFont typeface="Wingdings" pitchFamily="2" charset="2"/>
              <a:buChar char="§"/>
            </a:pPr>
            <a:r>
              <a:rPr lang="en-US" sz="3600" dirty="0">
                <a:solidFill>
                  <a:schemeClr val="tx1">
                    <a:lumMod val="50000"/>
                    <a:lumOff val="50000"/>
                  </a:schemeClr>
                </a:solidFill>
                <a:latin typeface="KG Blank Space Solid" panose="02000000000000000000" pitchFamily="2" charset="77"/>
              </a:rPr>
              <a:t> Not a drop-off event</a:t>
            </a:r>
          </a:p>
          <a:p>
            <a:pPr>
              <a:spcAft>
                <a:spcPts val="1800"/>
              </a:spcAft>
              <a:buFont typeface="Wingdings" pitchFamily="2" charset="2"/>
              <a:buChar char="§"/>
            </a:pPr>
            <a:r>
              <a:rPr lang="en-US" sz="3600" dirty="0">
                <a:solidFill>
                  <a:schemeClr val="tx1">
                    <a:lumMod val="50000"/>
                    <a:lumOff val="50000"/>
                  </a:schemeClr>
                </a:solidFill>
                <a:latin typeface="KG Blank Space Solid" panose="02000000000000000000" pitchFamily="2" charset="77"/>
              </a:rPr>
              <a:t>Station selection</a:t>
            </a:r>
          </a:p>
          <a:p>
            <a:pPr>
              <a:spcAft>
                <a:spcPts val="1800"/>
              </a:spcAft>
              <a:buFont typeface="Wingdings" pitchFamily="2" charset="2"/>
              <a:buChar char="§"/>
            </a:pPr>
            <a:r>
              <a:rPr lang="en-US" sz="3600" dirty="0">
                <a:solidFill>
                  <a:schemeClr val="tx1">
                    <a:lumMod val="50000"/>
                    <a:lumOff val="50000"/>
                  </a:schemeClr>
                </a:solidFill>
                <a:latin typeface="KG Blank Space Solid" panose="02000000000000000000" pitchFamily="2" charset="77"/>
              </a:rPr>
              <a:t>Families stick together</a:t>
            </a:r>
          </a:p>
          <a:p>
            <a:pPr>
              <a:spcAft>
                <a:spcPts val="1800"/>
              </a:spcAft>
              <a:buFont typeface="Wingdings" pitchFamily="2" charset="2"/>
              <a:buChar char="§"/>
            </a:pPr>
            <a:r>
              <a:rPr lang="en-US" sz="3600" dirty="0">
                <a:solidFill>
                  <a:schemeClr val="tx1">
                    <a:lumMod val="50000"/>
                    <a:lumOff val="50000"/>
                  </a:schemeClr>
                </a:solidFill>
                <a:latin typeface="KG Blank Space Solid" panose="02000000000000000000" pitchFamily="2" charset="77"/>
              </a:rPr>
              <a:t>Engagement is encouraged</a:t>
            </a:r>
          </a:p>
          <a:p>
            <a:pPr>
              <a:spcAft>
                <a:spcPts val="1800"/>
              </a:spcAft>
              <a:buFont typeface="Wingdings" pitchFamily="2" charset="2"/>
              <a:buChar char="§"/>
            </a:pPr>
            <a:r>
              <a:rPr lang="en-US" sz="3600" dirty="0">
                <a:solidFill>
                  <a:schemeClr val="tx1">
                    <a:lumMod val="50000"/>
                    <a:lumOff val="50000"/>
                  </a:schemeClr>
                </a:solidFill>
                <a:latin typeface="KG Blank Space Solid" panose="02000000000000000000" pitchFamily="2" charset="77"/>
              </a:rPr>
              <a:t>No Food or Drink</a:t>
            </a:r>
          </a:p>
          <a:p>
            <a:pPr>
              <a:spcAft>
                <a:spcPts val="1800"/>
              </a:spcAft>
              <a:buFont typeface="Wingdings" pitchFamily="2" charset="2"/>
              <a:buChar char="§"/>
            </a:pPr>
            <a:r>
              <a:rPr lang="en-US" sz="3600" dirty="0">
                <a:solidFill>
                  <a:schemeClr val="tx1">
                    <a:lumMod val="50000"/>
                    <a:lumOff val="50000"/>
                  </a:schemeClr>
                </a:solidFill>
                <a:latin typeface="KG Blank Space Solid" panose="02000000000000000000" pitchFamily="2" charset="77"/>
              </a:rPr>
              <a:t>Socks &amp; Blocks</a:t>
            </a:r>
          </a:p>
          <a:p>
            <a:pPr marL="0" indent="0">
              <a:buNone/>
            </a:pPr>
            <a:endParaRPr lang="en-US" dirty="0"/>
          </a:p>
        </p:txBody>
      </p:sp>
      <p:sp>
        <p:nvSpPr>
          <p:cNvPr id="21" name="Freeform: Shape 20">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B64C5F1-ABA7-2348-B059-4262C72ECE58}"/>
              </a:ext>
            </a:extLst>
          </p:cNvPr>
          <p:cNvSpPr>
            <a:spLocks noGrp="1"/>
          </p:cNvSpPr>
          <p:nvPr>
            <p:ph type="title"/>
          </p:nvPr>
        </p:nvSpPr>
        <p:spPr>
          <a:xfrm>
            <a:off x="8203547" y="3731477"/>
            <a:ext cx="3943193" cy="3126520"/>
          </a:xfrm>
        </p:spPr>
        <p:txBody>
          <a:bodyPr>
            <a:normAutofit/>
          </a:bodyPr>
          <a:lstStyle/>
          <a:p>
            <a:pPr algn="r"/>
            <a:r>
              <a:rPr lang="en-US" sz="5400">
                <a:latin typeface="KG Blank Space Sketch" panose="02000000000000000000" pitchFamily="2" charset="77"/>
              </a:rPr>
              <a:t>Event Guidelines</a:t>
            </a:r>
          </a:p>
        </p:txBody>
      </p:sp>
    </p:spTree>
    <p:extLst>
      <p:ext uri="{BB962C8B-B14F-4D97-AF65-F5344CB8AC3E}">
        <p14:creationId xmlns:p14="http://schemas.microsoft.com/office/powerpoint/2010/main" val="321493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286CE38-10BA-F343-8E71-1FB57A35A47C}"/>
              </a:ext>
            </a:extLst>
          </p:cNvPr>
          <p:cNvSpPr>
            <a:spLocks noGrp="1"/>
          </p:cNvSpPr>
          <p:nvPr>
            <p:ph type="title"/>
          </p:nvPr>
        </p:nvSpPr>
        <p:spPr>
          <a:xfrm>
            <a:off x="1069848" y="4590661"/>
            <a:ext cx="10210862" cy="1065690"/>
          </a:xfrm>
        </p:spPr>
        <p:txBody>
          <a:bodyPr vert="horz" lIns="91440" tIns="45720" rIns="91440" bIns="45720" rtlCol="0" anchor="b">
            <a:normAutofit/>
          </a:bodyPr>
          <a:lstStyle/>
          <a:p>
            <a:pPr algn="ctr"/>
            <a:r>
              <a:rPr lang="en-US" sz="6600" spc="-100">
                <a:latin typeface="KG Blank Space Sketch" panose="02000000000000000000" pitchFamily="2" charset="77"/>
              </a:rPr>
              <a:t>Feedback Cards</a:t>
            </a:r>
          </a:p>
        </p:txBody>
      </p:sp>
      <p:pic>
        <p:nvPicPr>
          <p:cNvPr id="5" name="Picture 2">
            <a:extLst>
              <a:ext uri="{FF2B5EF4-FFF2-40B4-BE49-F238E27FC236}">
                <a16:creationId xmlns:a16="http://schemas.microsoft.com/office/drawing/2014/main" id="{8734E311-0B3F-4546-86F2-225EE7903932}"/>
              </a:ext>
            </a:extLst>
          </p:cNvPr>
          <p:cNvPicPr>
            <a:picLocks noChangeAspect="1" noChangeArrowheads="1"/>
          </p:cNvPicPr>
          <p:nvPr/>
        </p:nvPicPr>
        <p:blipFill>
          <a:blip r:embed="rId3" cstate="print"/>
          <a:stretch>
            <a:fillRect/>
          </a:stretch>
        </p:blipFill>
        <p:spPr bwMode="auto">
          <a:xfrm>
            <a:off x="1063691" y="790087"/>
            <a:ext cx="4789994" cy="2945845"/>
          </a:xfrm>
          <a:prstGeom prst="rect">
            <a:avLst/>
          </a:prstGeom>
        </p:spPr>
      </p:pic>
      <p:pic>
        <p:nvPicPr>
          <p:cNvPr id="4" name="Picture 1">
            <a:extLst>
              <a:ext uri="{FF2B5EF4-FFF2-40B4-BE49-F238E27FC236}">
                <a16:creationId xmlns:a16="http://schemas.microsoft.com/office/drawing/2014/main" id="{33983472-D00D-D744-A4E6-D8AA1C5644C6}"/>
              </a:ext>
            </a:extLst>
          </p:cNvPr>
          <p:cNvPicPr>
            <a:picLocks noGrp="1" noChangeAspect="1" noChangeArrowheads="1"/>
          </p:cNvPicPr>
          <p:nvPr>
            <p:ph idx="1"/>
          </p:nvPr>
        </p:nvPicPr>
        <p:blipFill>
          <a:blip r:embed="rId4" cstate="print"/>
          <a:stretch>
            <a:fillRect/>
          </a:stretch>
        </p:blipFill>
        <p:spPr bwMode="auto">
          <a:xfrm>
            <a:off x="6338316" y="784099"/>
            <a:ext cx="4789992" cy="2957820"/>
          </a:xfrm>
          <a:prstGeom prst="rect">
            <a:avLst/>
          </a:prstGeom>
        </p:spPr>
      </p:pic>
    </p:spTree>
    <p:extLst>
      <p:ext uri="{BB962C8B-B14F-4D97-AF65-F5344CB8AC3E}">
        <p14:creationId xmlns:p14="http://schemas.microsoft.com/office/powerpoint/2010/main" val="3160047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514"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7206C20-09D0-42DC-B29E-0584F516833E}"/>
              </a:ext>
            </a:extLst>
          </p:cNvPr>
          <p:cNvSpPr>
            <a:spLocks noGrp="1"/>
          </p:cNvSpPr>
          <p:nvPr>
            <p:ph type="title"/>
          </p:nvPr>
        </p:nvSpPr>
        <p:spPr>
          <a:xfrm>
            <a:off x="5553368" y="2796543"/>
            <a:ext cx="6451110" cy="1255469"/>
          </a:xfrm>
        </p:spPr>
        <p:txBody>
          <a:bodyPr>
            <a:normAutofit/>
          </a:bodyPr>
          <a:lstStyle/>
          <a:p>
            <a:pPr algn="ctr"/>
            <a:r>
              <a:rPr lang="en-US" sz="6000" dirty="0">
                <a:latin typeface="KG Blank Space Sketch" panose="02000000000000000000" pitchFamily="2" charset="0"/>
              </a:rPr>
              <a:t>Registration</a:t>
            </a:r>
          </a:p>
        </p:txBody>
      </p:sp>
      <p:sp>
        <p:nvSpPr>
          <p:cNvPr id="16" name="Rectangle 15">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List">
            <a:extLst>
              <a:ext uri="{FF2B5EF4-FFF2-40B4-BE49-F238E27FC236}">
                <a16:creationId xmlns:a16="http://schemas.microsoft.com/office/drawing/2014/main" id="{A367F9FE-1FED-4110-BC54-F05A9D008B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0771" y="1535135"/>
            <a:ext cx="3778286" cy="3778286"/>
          </a:xfrm>
          <a:prstGeom prst="rect">
            <a:avLst/>
          </a:prstGeom>
        </p:spPr>
      </p:pic>
    </p:spTree>
    <p:extLst>
      <p:ext uri="{BB962C8B-B14F-4D97-AF65-F5344CB8AC3E}">
        <p14:creationId xmlns:p14="http://schemas.microsoft.com/office/powerpoint/2010/main" val="2845233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4C5F1-ABA7-2348-B059-4262C72ECE58}"/>
              </a:ext>
            </a:extLst>
          </p:cNvPr>
          <p:cNvSpPr>
            <a:spLocks noGrp="1"/>
          </p:cNvSpPr>
          <p:nvPr>
            <p:ph type="title"/>
          </p:nvPr>
        </p:nvSpPr>
        <p:spPr>
          <a:xfrm>
            <a:off x="151318" y="3429000"/>
            <a:ext cx="3353881" cy="3049553"/>
          </a:xfrm>
        </p:spPr>
        <p:txBody>
          <a:bodyPr>
            <a:normAutofit/>
          </a:bodyPr>
          <a:lstStyle/>
          <a:p>
            <a:r>
              <a:rPr lang="en-US" sz="4800">
                <a:latin typeface="KG Blank Space Sketch" panose="02000000000000000000" pitchFamily="2" charset="77"/>
              </a:rPr>
              <a:t>Possible Event Roles</a:t>
            </a:r>
          </a:p>
        </p:txBody>
      </p:sp>
      <p:graphicFrame>
        <p:nvGraphicFramePr>
          <p:cNvPr id="23" name="Content Placeholder 2">
            <a:extLst>
              <a:ext uri="{FF2B5EF4-FFF2-40B4-BE49-F238E27FC236}">
                <a16:creationId xmlns:a16="http://schemas.microsoft.com/office/drawing/2014/main" id="{89162AF0-B5BD-44DF-AC6C-7F09037784C3}"/>
              </a:ext>
            </a:extLst>
          </p:cNvPr>
          <p:cNvGraphicFramePr>
            <a:graphicFrameLocks noGrp="1"/>
          </p:cNvGraphicFramePr>
          <p:nvPr>
            <p:ph idx="1"/>
            <p:extLst>
              <p:ext uri="{D42A27DB-BD31-4B8C-83A1-F6EECF244321}">
                <p14:modId xmlns:p14="http://schemas.microsoft.com/office/powerpoint/2010/main" val="3528226108"/>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1534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B64C5F1-ABA7-2348-B059-4262C72ECE58}"/>
              </a:ext>
            </a:extLst>
          </p:cNvPr>
          <p:cNvSpPr>
            <a:spLocks noGrp="1"/>
          </p:cNvSpPr>
          <p:nvPr>
            <p:ph type="title"/>
          </p:nvPr>
        </p:nvSpPr>
        <p:spPr>
          <a:xfrm>
            <a:off x="170481" y="2604288"/>
            <a:ext cx="3431575" cy="3491712"/>
          </a:xfrm>
        </p:spPr>
        <p:txBody>
          <a:bodyPr>
            <a:normAutofit/>
          </a:bodyPr>
          <a:lstStyle/>
          <a:p>
            <a:r>
              <a:rPr lang="en-US" sz="5400" dirty="0">
                <a:latin typeface="KG Blank Space Sketch" panose="02000000000000000000" pitchFamily="2" charset="77"/>
              </a:rPr>
              <a:t>Getting the Event Started</a:t>
            </a:r>
          </a:p>
        </p:txBody>
      </p:sp>
      <p:sp>
        <p:nvSpPr>
          <p:cNvPr id="3" name="Content Placeholder 2">
            <a:extLst>
              <a:ext uri="{FF2B5EF4-FFF2-40B4-BE49-F238E27FC236}">
                <a16:creationId xmlns:a16="http://schemas.microsoft.com/office/drawing/2014/main" id="{416E7CC4-74C2-2D44-AC61-11CC05CCA346}"/>
              </a:ext>
            </a:extLst>
          </p:cNvPr>
          <p:cNvSpPr>
            <a:spLocks noGrp="1"/>
          </p:cNvSpPr>
          <p:nvPr>
            <p:ph idx="1"/>
          </p:nvPr>
        </p:nvSpPr>
        <p:spPr>
          <a:xfrm>
            <a:off x="4361606" y="467126"/>
            <a:ext cx="7322394" cy="6187674"/>
          </a:xfrm>
        </p:spPr>
        <p:txBody>
          <a:bodyPr>
            <a:noAutofit/>
          </a:bodyPr>
          <a:lstStyle/>
          <a:p>
            <a:pPr>
              <a:lnSpc>
                <a:spcPct val="150000"/>
              </a:lnSpc>
              <a:buFont typeface="Wingdings" pitchFamily="2" charset="2"/>
              <a:buChar char="§"/>
            </a:pPr>
            <a:r>
              <a:rPr lang="en-US" sz="4400" b="1" dirty="0">
                <a:latin typeface="KG Blank Space Solid" panose="02000000000000000000" pitchFamily="2" charset="77"/>
              </a:rPr>
              <a:t>Volunteer Base</a:t>
            </a:r>
            <a:endParaRPr lang="en-US" sz="3600" dirty="0">
              <a:latin typeface="KG Blank Space Solid" panose="02000000000000000000" pitchFamily="2" charset="77"/>
            </a:endParaRPr>
          </a:p>
          <a:p>
            <a:pPr>
              <a:lnSpc>
                <a:spcPct val="150000"/>
              </a:lnSpc>
              <a:buFont typeface="Wingdings" pitchFamily="2" charset="2"/>
              <a:buChar char="§"/>
            </a:pPr>
            <a:r>
              <a:rPr lang="en-US" sz="4400" b="1" dirty="0">
                <a:latin typeface="KG Blank Space Solid" panose="02000000000000000000" pitchFamily="2" charset="77"/>
              </a:rPr>
              <a:t>Registration </a:t>
            </a:r>
          </a:p>
          <a:p>
            <a:pPr>
              <a:lnSpc>
                <a:spcPct val="150000"/>
              </a:lnSpc>
              <a:buFont typeface="Wingdings" pitchFamily="2" charset="2"/>
              <a:buChar char="§"/>
            </a:pPr>
            <a:r>
              <a:rPr lang="en-US" sz="4400" b="1" dirty="0">
                <a:latin typeface="KG Blank Space Solid" panose="02000000000000000000" pitchFamily="2" charset="77"/>
              </a:rPr>
              <a:t>Orientation Zone</a:t>
            </a:r>
          </a:p>
          <a:p>
            <a:pPr>
              <a:lnSpc>
                <a:spcPct val="150000"/>
              </a:lnSpc>
              <a:buFont typeface="Wingdings" pitchFamily="2" charset="2"/>
              <a:buChar char="§"/>
            </a:pPr>
            <a:r>
              <a:rPr lang="en-US" sz="4400" b="1" dirty="0">
                <a:latin typeface="KG Blank Space Solid" panose="02000000000000000000" pitchFamily="2" charset="77"/>
              </a:rPr>
              <a:t>Block Stations</a:t>
            </a:r>
          </a:p>
        </p:txBody>
      </p:sp>
      <p:sp>
        <p:nvSpPr>
          <p:cNvPr id="12" name="Freeform: Shape 11">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75795822"/>
      </p:ext>
    </p:extLst>
  </p:cSld>
  <p:clrMapOvr>
    <a:masterClrMapping/>
  </p:clrMapOvr>
</p:sld>
</file>

<file path=ppt/theme/theme1.xml><?xml version="1.0" encoding="utf-8"?>
<a:theme xmlns:a="http://schemas.openxmlformats.org/drawingml/2006/main" name="Fra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5635</Words>
  <Application>Microsoft Macintosh PowerPoint</Application>
  <PresentationFormat>Widescreen</PresentationFormat>
  <Paragraphs>511</Paragraphs>
  <Slides>46</Slides>
  <Notes>46</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Arial</vt:lpstr>
      <vt:lpstr>Black boys on mopeds</vt:lpstr>
      <vt:lpstr>Calibri</vt:lpstr>
      <vt:lpstr>Corbel</vt:lpstr>
      <vt:lpstr>Helvetica Neue</vt:lpstr>
      <vt:lpstr>KG Blank Space Sketch</vt:lpstr>
      <vt:lpstr>KG Blank Space Solid</vt:lpstr>
      <vt:lpstr>Optima</vt:lpstr>
      <vt:lpstr>Trebuchet MS</vt:lpstr>
      <vt:lpstr>Wingdings</vt:lpstr>
      <vt:lpstr>Wingdings 2</vt:lpstr>
      <vt:lpstr>Frame</vt:lpstr>
      <vt:lpstr>Volunteering at BLOCK Fest®</vt:lpstr>
      <vt:lpstr>What is  BLOCK Fest®?</vt:lpstr>
      <vt:lpstr>BLOCK Fest® Lingo</vt:lpstr>
      <vt:lpstr>PowerPoint Presentation</vt:lpstr>
      <vt:lpstr>Event Guidelines</vt:lpstr>
      <vt:lpstr>Feedback Cards</vt:lpstr>
      <vt:lpstr>Registration</vt:lpstr>
      <vt:lpstr>Possible Event Roles</vt:lpstr>
      <vt:lpstr>Getting the Event Started</vt:lpstr>
      <vt:lpstr>Volunteer Base</vt:lpstr>
      <vt:lpstr>Registration Area</vt:lpstr>
      <vt:lpstr>Orientation Zone</vt:lpstr>
      <vt:lpstr>PowerPoint Presentation</vt:lpstr>
      <vt:lpstr>Resource Cards</vt:lpstr>
      <vt:lpstr>BLOCK Fest® Handbook</vt:lpstr>
      <vt:lpstr>Setting Up Exhibit:  Unpacking</vt:lpstr>
      <vt:lpstr>Setting Up Exhibit:  Open Me First Box</vt:lpstr>
      <vt:lpstr>Setting Up Exhibit:   Area Designation</vt:lpstr>
      <vt:lpstr>Setting Up Exhibit:  Banners</vt:lpstr>
      <vt:lpstr>Setting Up Exhibit:  Station  Set Up</vt:lpstr>
      <vt:lpstr>Setting Up Exhibit:   A-Frame Set Up</vt:lpstr>
      <vt:lpstr>PowerPoint Presentation</vt:lpstr>
      <vt:lpstr>Station Rotation</vt:lpstr>
      <vt:lpstr>Station Clean Up</vt:lpstr>
      <vt:lpstr>Feedback Cards</vt:lpstr>
      <vt:lpstr>Possible Event Roles</vt:lpstr>
      <vt:lpstr>Emcee:</vt:lpstr>
      <vt:lpstr>Registration:</vt:lpstr>
      <vt:lpstr> Block Facilitator:</vt:lpstr>
      <vt:lpstr>Floater:</vt:lpstr>
      <vt:lpstr>Block Facilitation</vt:lpstr>
      <vt:lpstr>STAGES OF BLOCK PLAY</vt:lpstr>
      <vt:lpstr>Block Facilitation: Scaffolding</vt:lpstr>
      <vt:lpstr>Block Facilitation: Block Language</vt:lpstr>
      <vt:lpstr>Block Facilitation: Modeling</vt:lpstr>
      <vt:lpstr>What do you see?</vt:lpstr>
      <vt:lpstr>Share your findings…</vt:lpstr>
      <vt:lpstr>which stage do you see?</vt:lpstr>
      <vt:lpstr>Share  your  findings… </vt:lpstr>
      <vt:lpstr>Adult Role: Engagement</vt:lpstr>
      <vt:lpstr>Children’s Role</vt:lpstr>
      <vt:lpstr> Between Events</vt:lpstr>
      <vt:lpstr>Packing Up  Exhibit</vt:lpstr>
      <vt:lpstr>Reminders</vt:lpstr>
      <vt:lpstr>Volunteer Arrival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Volunteering at BLOCK Fest®</dc:title>
  <dc:creator>Bauer, Wesley (baue2430@vandals.uidaho.edu)</dc:creator>
  <cp:lastModifiedBy>Bauer, Wesley (baue2430@vandals.uidaho.edu)</cp:lastModifiedBy>
  <cp:revision>5</cp:revision>
  <dcterms:created xsi:type="dcterms:W3CDTF">2020-03-04T21:35:52Z</dcterms:created>
  <dcterms:modified xsi:type="dcterms:W3CDTF">2020-03-04T22:08:39Z</dcterms:modified>
</cp:coreProperties>
</file>